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handoutMasterIdLst>
    <p:handoutMasterId r:id="rId20"/>
  </p:handoutMasterIdLst>
  <p:sldIdLst>
    <p:sldId id="256" r:id="rId2"/>
    <p:sldId id="257" r:id="rId3"/>
    <p:sldId id="258" r:id="rId4"/>
    <p:sldId id="259" r:id="rId5"/>
    <p:sldId id="274" r:id="rId6"/>
    <p:sldId id="275" r:id="rId7"/>
    <p:sldId id="260" r:id="rId8"/>
    <p:sldId id="283" r:id="rId9"/>
    <p:sldId id="285" r:id="rId10"/>
    <p:sldId id="284" r:id="rId11"/>
    <p:sldId id="289" r:id="rId12"/>
    <p:sldId id="288" r:id="rId13"/>
    <p:sldId id="266" r:id="rId14"/>
    <p:sldId id="267" r:id="rId15"/>
    <p:sldId id="268" r:id="rId16"/>
    <p:sldId id="271" r:id="rId17"/>
    <p:sldId id="282" r:id="rId18"/>
    <p:sldId id="272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3838">
          <p15:clr>
            <a:srgbClr val="A4A3A4"/>
          </p15:clr>
        </p15:guide>
        <p15:guide id="3" pos="-8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6E6"/>
    <a:srgbClr val="2D3D50"/>
    <a:srgbClr val="839CB7"/>
    <a:srgbClr val="E9E9E9"/>
    <a:srgbClr val="FFC000"/>
    <a:srgbClr val="7B87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38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02" y="114"/>
      </p:cViewPr>
      <p:guideLst>
        <p:guide orient="horz" pos="2159"/>
        <p:guide pos="3838"/>
        <p:guide pos="-819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38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dirty="0"/>
              <a:t>자연</a:t>
            </a:r>
            <a:r>
              <a:rPr lang="en-US" altLang="ko-KR" dirty="0"/>
              <a:t> </a:t>
            </a:r>
            <a:r>
              <a:rPr lang="ko-KR" dirty="0"/>
              <a:t>부화</a:t>
            </a:r>
          </a:p>
        </c:rich>
      </c:tx>
      <c:layout>
        <c:manualLayout>
          <c:xMode val="edge"/>
          <c:yMode val="edge"/>
          <c:x val="0.2963901162147522"/>
          <c:y val="2.644694782793521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부화 가능성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dk1">
                      <a:tint val="885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dk1">
                      <a:tint val="885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dk1">
                      <a:tint val="885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365-49C8-AA60-45D3C1C5885E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dk1">
                      <a:tint val="55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dk1">
                      <a:tint val="55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dk1">
                      <a:tint val="55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365-49C8-AA60-45D3C1C5885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자연 부화</c:v>
                </c:pt>
                <c:pt idx="1">
                  <c:v>실패할 경우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20</c:v>
                </c:pt>
                <c:pt idx="1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365-49C8-AA60-45D3C1C588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extLst>
    <c:ext uri="CC8EB2C9-7E31-499d-B8F2-F6CE61031016">
      <ho:hncChartStyle xmlns:ho="http://schemas.haansoft.com/office/8.0" layoutIndex="-1" colorIndex="-1" styleIndex="-1"/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dirty="0"/>
              <a:t>인공</a:t>
            </a:r>
            <a:r>
              <a:rPr lang="en-US" altLang="ko-KR" dirty="0"/>
              <a:t> </a:t>
            </a:r>
            <a:r>
              <a:rPr lang="ko-KR" dirty="0"/>
              <a:t>부화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부화 가능성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dk1">
                      <a:tint val="885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dk1">
                      <a:tint val="885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dk1">
                      <a:tint val="885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82FD-4A08-95B2-D967528C8B4D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dk1">
                      <a:tint val="55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dk1">
                      <a:tint val="55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dk1">
                      <a:tint val="55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82FD-4A08-95B2-D967528C8B4D}"/>
              </c:ext>
            </c:extLst>
          </c:dPt>
          <c:dLbls>
            <c:dLbl>
              <c:idx val="0"/>
              <c:layout>
                <c:manualLayout>
                  <c:x val="1.2981887703996378E-2"/>
                  <c:y val="-0.13068406449193851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2FD-4A08-95B2-D967528C8B4D}"/>
                </c:ext>
              </c:extLst>
            </c:dLbl>
            <c:dLbl>
              <c:idx val="1"/>
              <c:layout>
                <c:manualLayout>
                  <c:x val="-6.9126994512232545E-2"/>
                  <c:y val="7.1054218222722162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2FD-4A08-95B2-D967528C8B4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인공부화</c:v>
                </c:pt>
                <c:pt idx="1">
                  <c:v>실패할 경우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2FD-4A08-95B2-D967528C8B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extLst>
    <c:ext uri="CC8EB2C9-7E31-499d-B8F2-F6CE61031016">
      <ho:hncChartStyle xmlns:ho="http://schemas.haansoft.com/office/8.0" layoutIndex="-1" colorIndex="-1" styleIndex="-1"/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참여도</c:v>
                </c:pt>
              </c:strCache>
            </c:strRef>
          </c:tx>
          <c:explosion val="2"/>
          <c:dPt>
            <c:idx val="0"/>
            <c:bubble3D val="0"/>
            <c:spPr>
              <a:solidFill>
                <a:schemeClr val="dk1">
                  <a:tint val="885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34FC-41A1-93FA-6F6899733626}"/>
              </c:ext>
            </c:extLst>
          </c:dPt>
          <c:dPt>
            <c:idx val="1"/>
            <c:bubble3D val="0"/>
            <c:spPr>
              <a:solidFill>
                <a:schemeClr val="dk1">
                  <a:tint val="55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4-34FC-41A1-93FA-6F6899733626}"/>
              </c:ext>
            </c:extLst>
          </c:dPt>
          <c:dPt>
            <c:idx val="2"/>
            <c:bubble3D val="0"/>
            <c:spPr>
              <a:solidFill>
                <a:schemeClr val="dk1">
                  <a:tint val="75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34FC-41A1-93FA-6F6899733626}"/>
              </c:ext>
            </c:extLst>
          </c:dPt>
          <c:dPt>
            <c:idx val="3"/>
            <c:bubble3D val="0"/>
            <c:spPr>
              <a:solidFill>
                <a:schemeClr val="dk1">
                  <a:tint val="985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34FC-41A1-93FA-6F6899733626}"/>
              </c:ext>
            </c:extLst>
          </c:dPt>
          <c:dLbls>
            <c:delete val="1"/>
          </c:dLbls>
          <c:cat>
            <c:strRef>
              <c:f>Sheet1!$A$2:$A$5</c:f>
              <c:strCache>
                <c:ptCount val="4"/>
                <c:pt idx="0">
                  <c:v>박현수</c:v>
                </c:pt>
                <c:pt idx="1">
                  <c:v>이상훈</c:v>
                </c:pt>
                <c:pt idx="2">
                  <c:v>양병연</c:v>
                </c:pt>
                <c:pt idx="3">
                  <c:v>아끄람전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25</c:v>
                </c:pt>
                <c:pt idx="1">
                  <c:v>25</c:v>
                </c:pt>
                <c:pt idx="2">
                  <c:v>25</c:v>
                </c:pt>
                <c:pt idx="3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4FC-41A1-93FA-6F6899733626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0.30301</cdr:x>
      <cdr:y>0.5</cdr:y>
    </cdr:from>
    <cdr:to>
      <cdr:x>0.5165</cdr:x>
      <cdr:y>0.60446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00CC629B-09AB-3C92-2704-D384347A5CDF}"/>
            </a:ext>
          </a:extLst>
        </cdr:cNvPr>
        <cdr:cNvSpPr txBox="1"/>
      </cdr:nvSpPr>
      <cdr:spPr>
        <a:xfrm xmlns:a="http://schemas.openxmlformats.org/drawingml/2006/main">
          <a:off x="2462826" y="2709333"/>
          <a:ext cx="1735282" cy="56605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ko-KR" altLang="en-US">
              <a:solidFill>
                <a:schemeClr val="bg1"/>
              </a:solidFill>
            </a:rPr>
            <a:t>모델 설계 및 유지 보수</a:t>
          </a:r>
          <a:endParaRPr lang="ko-KR" altLang="en-US" sz="1100" dirty="0">
            <a:solidFill>
              <a:schemeClr val="bg1"/>
            </a:solidFill>
          </a:endParaRPr>
        </a:p>
      </cdr:txBody>
    </cdr:sp>
  </cdr:relSizeAnchor>
  <cdr:relSizeAnchor xmlns:cdr="http://schemas.openxmlformats.org/drawingml/2006/chartDrawing">
    <cdr:from>
      <cdr:x>0.50512</cdr:x>
      <cdr:y>0.59044</cdr:y>
    </cdr:from>
    <cdr:to>
      <cdr:x>0.70441</cdr:x>
      <cdr:y>0.69169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906C50F5-F6C7-CB34-2884-E2FE7EF6DFA3}"/>
            </a:ext>
          </a:extLst>
        </cdr:cNvPr>
        <cdr:cNvSpPr txBox="1"/>
      </cdr:nvSpPr>
      <cdr:spPr>
        <a:xfrm xmlns:a="http://schemas.openxmlformats.org/drawingml/2006/main">
          <a:off x="4105655" y="3199420"/>
          <a:ext cx="1619815" cy="54864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altLang="ko-KR" dirty="0"/>
            <a:t>3D </a:t>
          </a:r>
          <a:r>
            <a:rPr lang="ko-KR" altLang="en-US" dirty="0"/>
            <a:t>모델 설계 및 조립 및 유지 보수</a:t>
          </a:r>
          <a:endParaRPr lang="ko-KR" altLang="en-US" sz="1100" dirty="0"/>
        </a:p>
      </cdr:txBody>
    </cdr:sp>
  </cdr:relSizeAnchor>
  <cdr:relSizeAnchor xmlns:cdr="http://schemas.openxmlformats.org/drawingml/2006/chartDrawing">
    <cdr:from>
      <cdr:x>0.502</cdr:x>
      <cdr:y>0.5</cdr:y>
    </cdr:from>
    <cdr:to>
      <cdr:x>0.66254</cdr:x>
      <cdr:y>0.60406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343BE7C9-3C61-BCE9-3798-D7B09D7C61F2}"/>
            </a:ext>
          </a:extLst>
        </cdr:cNvPr>
        <cdr:cNvSpPr txBox="1"/>
      </cdr:nvSpPr>
      <cdr:spPr>
        <a:xfrm xmlns:a="http://schemas.openxmlformats.org/drawingml/2006/main">
          <a:off x="4080256" y="2709333"/>
          <a:ext cx="1304835" cy="56388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ko-KR" altLang="en-US" sz="1100" dirty="0"/>
            <a:t>소프트웨어 개발 및 유지 보수</a:t>
          </a:r>
        </a:p>
      </cdr:txBody>
    </cdr:sp>
  </cdr:relSizeAnchor>
  <cdr:relSizeAnchor xmlns:cdr="http://schemas.openxmlformats.org/drawingml/2006/chartDrawing">
    <cdr:from>
      <cdr:x>0.32408</cdr:x>
      <cdr:y>0.60009</cdr:y>
    </cdr:from>
    <cdr:to>
      <cdr:x>0.4962</cdr:x>
      <cdr:y>0.69009</cdr:y>
    </cdr:to>
    <cdr:sp macro="" textlink="">
      <cdr:nvSpPr>
        <cdr:cNvPr id="5" name="TextBox 4">
          <a:extLst xmlns:a="http://schemas.openxmlformats.org/drawingml/2006/main">
            <a:ext uri="{FF2B5EF4-FFF2-40B4-BE49-F238E27FC236}">
              <a16:creationId xmlns:a16="http://schemas.microsoft.com/office/drawing/2014/main" id="{D1EA10F1-CAA2-E99C-6356-19BD8462770F}"/>
            </a:ext>
          </a:extLst>
        </cdr:cNvPr>
        <cdr:cNvSpPr txBox="1"/>
      </cdr:nvSpPr>
      <cdr:spPr>
        <a:xfrm xmlns:a="http://schemas.openxmlformats.org/drawingml/2006/main">
          <a:off x="2634086" y="3251672"/>
          <a:ext cx="1399058" cy="48768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ko-KR" altLang="en-US" sz="1100" dirty="0"/>
            <a:t>소프트웨어 개발 및 유지보수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D6FF818-8FAA-73BB-B2B7-E016E859B27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E84B37C-D395-7DE7-6955-00C10CA907D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4DF116-85BA-4A57-A603-C1229AB4A7AC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570DDD2-026D-D17C-2B3F-B8A000F717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F78892E-F622-AAF8-E20A-9565252E784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95403C-6D3F-4BC2-8160-432ACC3896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91937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E57AC6-686C-1E5A-98D3-F9FED00F42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6B70C46-529D-A815-2B0B-0B32C47AF1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55FA51-2B79-EAE9-BF55-242596F21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B8F03-501C-4090-AEC3-4D79FF04E667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0AF7A2-60F0-92D9-C872-F15E0902C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60331D-F4E1-9EBF-4399-393775179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6551-AE5C-4DE1-856F-010DA8FC7F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3307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69ED94-2E74-2067-5E19-E59570BE4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CD18A0E-723E-DE6C-6398-5D5A6D9255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96FD29-0FB6-1178-A203-8050F17D3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FEB8F03-501C-4090-AEC3-4D79FF04E667}" type="datetime1">
              <a:rPr lang="ko-KR" altLang="en-US" smtClean="0"/>
              <a:pPr lvl="0">
                <a:defRPr lang="ko-KR" altLang="en-US"/>
              </a:pPr>
              <a:t>2022-06-09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5A3133-44E4-F806-21E1-0881BA333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D54A0C-79C0-341B-8B80-DEE27BB04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8E6551-AE5C-4DE1-856F-010DA8FC7FAF}" type="slidenum">
              <a:rPr lang="ko-KR" altLang="en-US" smtClean="0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453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74DCDF2-CEC4-0E94-4707-650E761134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CB6FA34-72D9-3E59-88F2-C3495956C4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FEDC03-FB94-9B51-8B5F-7C0699C0A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FEB8F03-501C-4090-AEC3-4D79FF04E667}" type="datetime1">
              <a:rPr lang="ko-KR" altLang="en-US" smtClean="0"/>
              <a:pPr lvl="0">
                <a:defRPr lang="ko-KR" altLang="en-US"/>
              </a:pPr>
              <a:t>2022-06-09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AE9F3B-F3CB-7577-715A-E319B8168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47F2DF-CEF1-A781-3D06-0241E87C5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8E6551-AE5C-4DE1-856F-010DA8FC7FAF}" type="slidenum">
              <a:rPr lang="ko-KR" altLang="en-US" smtClean="0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7528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87D7DF-A46F-D01D-4869-23815D2B0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2D7FB7F-3043-9FDE-7C85-289C76E2C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C5EC75-EBAC-176A-0B52-066098B5E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B8F03-501C-4090-AEC3-4D79FF04E667}" type="datetimeFigureOut">
              <a:rPr lang="ko-KR" altLang="en-US" smtClean="0"/>
              <a:t>2022-06-09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DC095-FD03-7DB9-A5BC-30C4406A4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0E0927D-634F-BDAF-9A0C-BF2145FC9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E6551-AE5C-4DE1-856F-010DA8FC7FA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33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588D22-C490-95DC-7484-16AEC5A1D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9D4A4B-9A67-9092-987B-C9AFCEACD1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ADBED1-AFA9-95A6-8F33-37F5E63F1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FEB8F03-501C-4090-AEC3-4D79FF04E667}" type="datetime1">
              <a:rPr lang="ko-KR" altLang="en-US" smtClean="0"/>
              <a:pPr lvl="0">
                <a:defRPr lang="ko-KR" altLang="en-US"/>
              </a:pPr>
              <a:t>2022-06-09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D9CB9C-5B12-3B8D-64B9-C68549EE9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519D86-8D9B-7695-C0D3-0C601B1B7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8E6551-AE5C-4DE1-856F-010DA8FC7FAF}" type="slidenum">
              <a:rPr lang="ko-KR" altLang="en-US" smtClean="0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2909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080595-C37B-B522-6090-A7B9D84D9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678465-667A-D8A9-A6D2-4D08D6C7A8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0BBF3C-205D-4B14-1669-AB970799A6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15A852-4E4C-E2A1-E7E1-651145466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FEB8F03-501C-4090-AEC3-4D79FF04E667}" type="datetime1">
              <a:rPr lang="ko-KR" altLang="en-US" smtClean="0"/>
              <a:pPr lvl="0">
                <a:defRPr lang="ko-KR" altLang="en-US"/>
              </a:pPr>
              <a:t>2022-06-09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FBA7019-213D-A42F-0260-F6A8BF917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010555-F48A-A03A-2446-F9DB488F6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8E6551-AE5C-4DE1-856F-010DA8FC7FAF}" type="slidenum">
              <a:rPr lang="ko-KR" altLang="en-US" smtClean="0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3202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E7151D-FDA3-EF23-F0BB-0E878ECFC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C9BEEF-FCAA-8FCA-1801-486D8FA0D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1666B6F-1D64-0999-9B46-EC771A8814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B520228-AA44-538B-75DB-EBB885ECB5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D54851B-F664-D4A3-D50F-A8B2B1E1BC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5FB6834-3DD1-3EA1-8925-47ECF9DE3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FEB8F03-501C-4090-AEC3-4D79FF04E667}" type="datetime1">
              <a:rPr lang="ko-KR" altLang="en-US" smtClean="0"/>
              <a:pPr lvl="0">
                <a:defRPr lang="ko-KR" altLang="en-US"/>
              </a:pPr>
              <a:t>2022-06-09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4683F19-8E04-2B3D-BA8B-5F1726AD6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B48FB3D-E5A2-2E5E-89C5-D8635ACA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8E6551-AE5C-4DE1-856F-010DA8FC7FAF}" type="slidenum">
              <a:rPr lang="ko-KR" altLang="en-US" smtClean="0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9367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417AFE-C864-F63A-BCA3-5B87C7A57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ED43CFB-5826-88A6-A37B-6ECBD6828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FEB8F03-501C-4090-AEC3-4D79FF04E667}" type="datetime1">
              <a:rPr lang="ko-KR" altLang="en-US" smtClean="0"/>
              <a:pPr lvl="0">
                <a:defRPr lang="ko-KR" altLang="en-US"/>
              </a:pPr>
              <a:t>2022-06-09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D6B9924-E0D4-747E-C62E-A75494C0E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799EDE6-93DF-F5AD-E664-ADDD422BA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8E6551-AE5C-4DE1-856F-010DA8FC7FAF}" type="slidenum">
              <a:rPr lang="ko-KR" altLang="en-US" smtClean="0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47614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C834A51-AEF4-D54B-C963-893B720E4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FEB8F03-501C-4090-AEC3-4D79FF04E667}" type="datetime1">
              <a:rPr lang="ko-KR" altLang="en-US" smtClean="0"/>
              <a:pPr lvl="0">
                <a:defRPr lang="ko-KR" altLang="en-US"/>
              </a:pPr>
              <a:t>2022-06-09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66032B7-4435-4FD4-2430-7C0D06939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E2F1A46-7ACE-B8C4-F6D1-33B7D77BA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8E6551-AE5C-4DE1-856F-010DA8FC7FAF}" type="slidenum">
              <a:rPr lang="ko-KR" altLang="en-US" smtClean="0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9261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AAA43D-7AEA-AAAF-9E40-3EC8735E7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0AC3A2-B980-5A13-8945-AAAA7235F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EAA8EEF-1F54-7031-ECD6-379A0F6949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E7145AE-F3E2-C8EC-36B6-10BD8ABC9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FEB8F03-501C-4090-AEC3-4D79FF04E667}" type="datetime1">
              <a:rPr lang="ko-KR" altLang="en-US" smtClean="0"/>
              <a:pPr lvl="0">
                <a:defRPr lang="ko-KR" altLang="en-US"/>
              </a:pPr>
              <a:t>2022-06-09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FF58B0C-96D2-C08E-6A8A-9D738127C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A04E16-2D31-40E2-7911-2C82635B4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8E6551-AE5C-4DE1-856F-010DA8FC7FAF}" type="slidenum">
              <a:rPr lang="ko-KR" altLang="en-US" smtClean="0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205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DDB050-9514-C2C8-1975-C3636B6F2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78FF3C6-FAB8-AD46-FE94-98B66C6F96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C848C3-43C6-DBD1-5DA2-EDDC754AF9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54F6B0-C501-4014-A9DC-1F4D4DA5A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FEB8F03-501C-4090-AEC3-4D79FF04E667}" type="datetime1">
              <a:rPr lang="ko-KR" altLang="en-US" smtClean="0"/>
              <a:pPr lvl="0">
                <a:defRPr lang="ko-KR" altLang="en-US"/>
              </a:pPr>
              <a:t>2022-06-09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1C711C-4EAB-1CEA-BC05-E5132593F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A0AC1D-2527-5F70-401F-FCF7B4E21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8E6551-AE5C-4DE1-856F-010DA8FC7FAF}" type="slidenum">
              <a:rPr lang="ko-KR" altLang="en-US" smtClean="0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609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55375EE-F34B-7FC5-47A2-8F733D5BF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68074B-306D-A45A-D599-B7EA30E889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6F815B-6B33-F63D-1042-604A99BBC0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fld id="{1FEB8F03-501C-4090-AEC3-4D79FF04E667}" type="datetime1">
              <a:rPr lang="ko-KR" altLang="en-US" smtClean="0"/>
              <a:pPr lvl="0">
                <a:defRPr lang="ko-KR" altLang="en-US"/>
              </a:pPr>
              <a:t>2022-06-09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6D0438B-CD72-0FBF-AE55-78B9E9DB58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5FD373-FEAF-B9D3-1B5A-E5BB4BE0BC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fld id="{778E6551-AE5C-4DE1-856F-010DA8FC7FAF}" type="slidenum">
              <a:rPr lang="ko-KR" altLang="en-US" smtClean="0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8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45759" y="3244334"/>
            <a:ext cx="60915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4229100"/>
            <a:ext cx="12192000" cy="26289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99803" y="179882"/>
            <a:ext cx="658937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 lang="ko-KR" altLang="en-US"/>
            </a:pPr>
            <a:endParaRPr lang="en-US" altLang="ko-KR" sz="5000" b="1" dirty="0">
              <a:latin typeface="Amasis MT Pro Black"/>
            </a:endParaRPr>
          </a:p>
          <a:p>
            <a:pPr lvl="0" algn="ctr">
              <a:defRPr lang="ko-KR" altLang="en-US"/>
            </a:pPr>
            <a:r>
              <a:rPr lang="en-US" altLang="ko-KR" sz="5000" b="1" dirty="0">
                <a:latin typeface="Amasis MT Pro Black"/>
              </a:rPr>
              <a:t>IOT </a:t>
            </a:r>
            <a:r>
              <a:rPr lang="ko-KR" altLang="en-US" sz="5000" b="1" dirty="0">
                <a:latin typeface="Amasis MT Pro Black"/>
              </a:rPr>
              <a:t>계란 부화기</a:t>
            </a:r>
            <a:endParaRPr lang="en-US" altLang="ko-KR" sz="2500" b="1" dirty="0">
              <a:latin typeface="Amasis MT Pro Black"/>
            </a:endParaRPr>
          </a:p>
          <a:p>
            <a:pPr lvl="0" algn="ctr">
              <a:defRPr lang="ko-KR" altLang="en-US"/>
            </a:pPr>
            <a:endParaRPr lang="en-US" altLang="ko-KR" sz="2500" b="1" dirty="0">
              <a:latin typeface="Amasis MT Pro Black"/>
            </a:endParaRPr>
          </a:p>
          <a:p>
            <a:pPr lvl="0" algn="ctr">
              <a:defRPr lang="ko-KR" altLang="en-US"/>
            </a:pPr>
            <a:endParaRPr lang="en-US" altLang="ko-KR" sz="5000" b="1" dirty="0">
              <a:latin typeface="Amasis MT Pro Black"/>
            </a:endParaRPr>
          </a:p>
          <a:p>
            <a:pPr lvl="0" algn="ctr">
              <a:defRPr lang="ko-KR" altLang="en-US"/>
            </a:pPr>
            <a:endParaRPr lang="ko-KR" altLang="en-US" sz="5000" b="1" dirty="0">
              <a:latin typeface="Amasis MT Pro Black"/>
            </a:endParaRPr>
          </a:p>
          <a:p>
            <a:pPr lvl="0" algn="r">
              <a:defRPr lang="ko-KR" altLang="en-US"/>
            </a:pPr>
            <a:r>
              <a:rPr lang="en-US" altLang="ko-KR" sz="2500" dirty="0">
                <a:latin typeface="Amasis MT Pro Black"/>
              </a:rPr>
              <a:t>3, 20</a:t>
            </a:r>
            <a:r>
              <a:rPr lang="ko-KR" altLang="en-US" sz="2500" dirty="0">
                <a:latin typeface="Amasis MT Pro Black"/>
              </a:rPr>
              <a:t>조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13986" y="4337102"/>
            <a:ext cx="4117887" cy="20427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3200" dirty="0">
                <a:solidFill>
                  <a:schemeClr val="bg1"/>
                </a:solidFill>
              </a:rPr>
              <a:t>이상훈</a:t>
            </a:r>
            <a:r>
              <a:rPr lang="en-US" altLang="ko-KR" sz="3200" dirty="0">
                <a:solidFill>
                  <a:schemeClr val="bg1"/>
                </a:solidFill>
              </a:rPr>
              <a:t>	20180683</a:t>
            </a:r>
            <a:endParaRPr lang="ko-KR" altLang="en-US" sz="3200" dirty="0">
              <a:solidFill>
                <a:schemeClr val="bg1"/>
              </a:solidFill>
            </a:endParaRPr>
          </a:p>
          <a:p>
            <a:pPr lvl="0">
              <a:defRPr lang="ko-KR" altLang="en-US"/>
            </a:pPr>
            <a:r>
              <a:rPr lang="ko-KR" altLang="en-US" sz="3200" dirty="0">
                <a:solidFill>
                  <a:schemeClr val="bg1"/>
                </a:solidFill>
              </a:rPr>
              <a:t>양병연</a:t>
            </a:r>
            <a:r>
              <a:rPr lang="en-US" altLang="ko-KR" sz="3200" dirty="0">
                <a:solidFill>
                  <a:schemeClr val="bg1"/>
                </a:solidFill>
              </a:rPr>
              <a:t>	20180179</a:t>
            </a:r>
            <a:endParaRPr lang="ko-KR" altLang="en-US" sz="3200" dirty="0">
              <a:solidFill>
                <a:schemeClr val="bg1"/>
              </a:solidFill>
            </a:endParaRPr>
          </a:p>
          <a:p>
            <a:pPr lvl="0">
              <a:defRPr lang="ko-KR" altLang="en-US"/>
            </a:pPr>
            <a:r>
              <a:rPr lang="ko-KR" altLang="en-US" sz="3200" dirty="0">
                <a:solidFill>
                  <a:schemeClr val="bg1"/>
                </a:solidFill>
              </a:rPr>
              <a:t>박현수</a:t>
            </a:r>
            <a:r>
              <a:rPr lang="en-US" altLang="ko-KR" sz="3200" dirty="0">
                <a:solidFill>
                  <a:schemeClr val="bg1"/>
                </a:solidFill>
              </a:rPr>
              <a:t>	20180472</a:t>
            </a:r>
            <a:endParaRPr lang="ko-KR" altLang="en-US" sz="3200" dirty="0">
              <a:solidFill>
                <a:schemeClr val="bg1"/>
              </a:solidFill>
            </a:endParaRPr>
          </a:p>
          <a:p>
            <a:pPr lvl="0">
              <a:defRPr lang="ko-KR" altLang="en-US"/>
            </a:pPr>
            <a:r>
              <a:rPr lang="ko-KR" altLang="en-US" sz="3200" dirty="0" err="1">
                <a:solidFill>
                  <a:schemeClr val="bg1"/>
                </a:solidFill>
              </a:rPr>
              <a:t>아끄람전</a:t>
            </a:r>
            <a:r>
              <a:rPr lang="en-US" altLang="ko-KR" sz="3200" dirty="0">
                <a:solidFill>
                  <a:schemeClr val="bg1"/>
                </a:solidFill>
              </a:rPr>
              <a:t>	20201683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pic>
        <p:nvPicPr>
          <p:cNvPr id="12" name="그림 11" descr="실외, 탑이(가) 표시된 사진  자동 생성된 설명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979298" y="0"/>
            <a:ext cx="5212702" cy="6858000"/>
          </a:xfrm>
          <a:prstGeom prst="rect">
            <a:avLst/>
          </a:prstGeom>
        </p:spPr>
      </p:pic>
      <p:sp>
        <p:nvSpPr>
          <p:cNvPr id="14" name="TextBox 9"/>
          <p:cNvSpPr txBox="1"/>
          <p:nvPr/>
        </p:nvSpPr>
        <p:spPr>
          <a:xfrm>
            <a:off x="190552" y="4337102"/>
            <a:ext cx="1420039" cy="1556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3200" dirty="0">
                <a:solidFill>
                  <a:schemeClr val="bg1"/>
                </a:solidFill>
              </a:rPr>
              <a:t>3조  </a:t>
            </a:r>
            <a:r>
              <a:rPr lang="en-US" altLang="ko-KR" sz="3200" dirty="0">
                <a:solidFill>
                  <a:schemeClr val="bg1"/>
                </a:solidFill>
              </a:rPr>
              <a:t>- </a:t>
            </a:r>
            <a:endParaRPr lang="ko-KR" altLang="en-US" sz="3200" dirty="0">
              <a:solidFill>
                <a:schemeClr val="bg1"/>
              </a:solidFill>
            </a:endParaRPr>
          </a:p>
          <a:p>
            <a:pPr lvl="0">
              <a:defRPr lang="ko-KR" altLang="en-US"/>
            </a:pPr>
            <a:endParaRPr lang="ko-KR" altLang="en-US" sz="3200" dirty="0">
              <a:solidFill>
                <a:schemeClr val="bg1"/>
              </a:solidFill>
            </a:endParaRPr>
          </a:p>
          <a:p>
            <a:pPr lvl="0">
              <a:defRPr lang="ko-KR" altLang="en-US"/>
            </a:pPr>
            <a:r>
              <a:rPr lang="ko-KR" altLang="en-US" sz="3000" dirty="0">
                <a:solidFill>
                  <a:schemeClr val="bg1"/>
                </a:solidFill>
              </a:rPr>
              <a:t>20조 </a:t>
            </a:r>
            <a:r>
              <a:rPr lang="en-US" altLang="ko-KR" sz="3200" dirty="0">
                <a:solidFill>
                  <a:schemeClr val="bg1"/>
                </a:solidFill>
              </a:rPr>
              <a:t>-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:fade thruBlk="1"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3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anchor="ctr">
            <a:normAutofit/>
          </a:bodyPr>
          <a:lstStyle/>
          <a:p>
            <a:pPr algn="ctr" latinLnBrk="0">
              <a:defRPr lang="ko-KR" altLang="en-US"/>
            </a:pPr>
            <a:r>
              <a:rPr lang="ko-KR" altLang="en-US" sz="3200" dirty="0">
                <a:solidFill>
                  <a:schemeClr val="bg1"/>
                </a:solidFill>
                <a:ea typeface="맑은 고딕"/>
              </a:rPr>
              <a:t>개발 </a:t>
            </a:r>
            <a:r>
              <a:rPr lang="en-US" altLang="ko-KR" sz="3200" dirty="0">
                <a:solidFill>
                  <a:schemeClr val="bg1"/>
                </a:solidFill>
                <a:ea typeface="맑은 고딕"/>
              </a:rPr>
              <a:t>-4</a:t>
            </a:r>
            <a:r>
              <a:rPr lang="ko-KR" altLang="en-US" sz="3200" dirty="0">
                <a:solidFill>
                  <a:schemeClr val="bg1"/>
                </a:solidFill>
                <a:ea typeface="맑은 고딕"/>
              </a:rPr>
              <a:t>주차</a:t>
            </a:r>
            <a:r>
              <a:rPr lang="en-US" altLang="ko-KR" sz="3200" dirty="0">
                <a:solidFill>
                  <a:schemeClr val="bg1"/>
                </a:solidFill>
                <a:ea typeface="맑은 고딕"/>
              </a:rPr>
              <a:t>-</a:t>
            </a:r>
            <a:endParaRPr lang="ko-KR" altLang="en-US" sz="3200" kern="1200" dirty="0">
              <a:solidFill>
                <a:schemeClr val="bg1"/>
              </a:solidFill>
              <a:latin typeface="+mj-lt"/>
              <a:ea typeface="맑은 고딕"/>
              <a:cs typeface="+mj-cs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51BCA3E-10CA-E5DE-6F02-87B6C0869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2197" y="1863881"/>
            <a:ext cx="3486036" cy="2515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B7E614-80CB-9AEC-2B52-6005240A3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4314" y="3121532"/>
            <a:ext cx="3486036" cy="2515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C59A63AE-0B0C-2888-2E8B-984FB5F2CB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614090" y="2418570"/>
            <a:ext cx="5150925" cy="3529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B058F8-EFCF-F1A5-E6C5-12B0B4834AA4}"/>
              </a:ext>
            </a:extLst>
          </p:cNvPr>
          <p:cNvSpPr txBox="1"/>
          <p:nvPr/>
        </p:nvSpPr>
        <p:spPr>
          <a:xfrm>
            <a:off x="6037926" y="5891367"/>
            <a:ext cx="3612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기타 부품 제작을 위한 </a:t>
            </a:r>
            <a:r>
              <a:rPr lang="en-US" altLang="ko-KR" dirty="0"/>
              <a:t>3D </a:t>
            </a:r>
            <a:r>
              <a:rPr lang="ko-KR" altLang="en-US" dirty="0"/>
              <a:t>프린터를 이용한 모델링 추출</a:t>
            </a:r>
          </a:p>
        </p:txBody>
      </p:sp>
    </p:spTree>
    <p:extLst>
      <p:ext uri="{BB962C8B-B14F-4D97-AF65-F5344CB8AC3E}">
        <p14:creationId xmlns:p14="http://schemas.microsoft.com/office/powerpoint/2010/main" val="28192641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anchor="ctr">
            <a:normAutofit/>
          </a:bodyPr>
          <a:lstStyle/>
          <a:p>
            <a:pPr algn="ctr" latinLnBrk="0">
              <a:defRPr lang="ko-KR" altLang="en-US"/>
            </a:pPr>
            <a:r>
              <a:rPr lang="ko-KR" altLang="en-US" sz="3200" dirty="0">
                <a:solidFill>
                  <a:schemeClr val="bg1"/>
                </a:solidFill>
                <a:ea typeface="맑은 고딕"/>
              </a:rPr>
              <a:t>개발 </a:t>
            </a:r>
            <a:r>
              <a:rPr lang="en-US" altLang="ko-KR" sz="3200" dirty="0">
                <a:solidFill>
                  <a:schemeClr val="bg1"/>
                </a:solidFill>
                <a:ea typeface="맑은 고딕"/>
              </a:rPr>
              <a:t>-5</a:t>
            </a:r>
            <a:r>
              <a:rPr lang="ko-KR" altLang="en-US" sz="3200" dirty="0">
                <a:solidFill>
                  <a:schemeClr val="bg1"/>
                </a:solidFill>
                <a:ea typeface="맑은 고딕"/>
              </a:rPr>
              <a:t>주차</a:t>
            </a:r>
            <a:r>
              <a:rPr lang="en-US" altLang="ko-KR" sz="3200" dirty="0">
                <a:solidFill>
                  <a:schemeClr val="bg1"/>
                </a:solidFill>
                <a:ea typeface="맑은 고딕"/>
              </a:rPr>
              <a:t>-</a:t>
            </a:r>
            <a:endParaRPr lang="ko-KR" altLang="en-US" sz="3200" kern="1200" dirty="0">
              <a:solidFill>
                <a:schemeClr val="bg1"/>
              </a:solidFill>
              <a:latin typeface="+mj-lt"/>
              <a:ea typeface="맑은 고딕"/>
              <a:cs typeface="+mj-cs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1CC3E59-82F3-D628-C25F-A9C686528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371" y="1745796"/>
            <a:ext cx="3072156" cy="230625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B77BAC4-C200-DC97-8999-790A861E8A6F}"/>
              </a:ext>
            </a:extLst>
          </p:cNvPr>
          <p:cNvSpPr txBox="1"/>
          <p:nvPr/>
        </p:nvSpPr>
        <p:spPr>
          <a:xfrm>
            <a:off x="7265540" y="6230121"/>
            <a:ext cx="3792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전체적인 조립 및 전력 확인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0DC061-0156-5AEB-783C-D5CE639CB5ED}"/>
              </a:ext>
            </a:extLst>
          </p:cNvPr>
          <p:cNvSpPr txBox="1"/>
          <p:nvPr/>
        </p:nvSpPr>
        <p:spPr>
          <a:xfrm>
            <a:off x="3523527" y="2575755"/>
            <a:ext cx="18515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서보</a:t>
            </a:r>
            <a:r>
              <a:rPr lang="ko-KR" altLang="en-US" dirty="0"/>
              <a:t> 모터와 팬 작동 확인 여부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8374AAA-B1DF-010E-BB8C-7F672A53F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930449" y="1058627"/>
            <a:ext cx="4123011" cy="5497348"/>
          </a:xfrm>
          <a:prstGeom prst="rect">
            <a:avLst/>
          </a:prstGeom>
        </p:spPr>
      </p:pic>
      <p:pic>
        <p:nvPicPr>
          <p:cNvPr id="5" name="그림 4" descr="전자기기, 어댑터이(가) 표시된 사진&#10;&#10;자동 생성된 설명">
            <a:extLst>
              <a:ext uri="{FF2B5EF4-FFF2-40B4-BE49-F238E27FC236}">
                <a16:creationId xmlns:a16="http://schemas.microsoft.com/office/drawing/2014/main" id="{CFC79E41-7CD9-762D-F27A-53941C17B5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371" y="4293202"/>
            <a:ext cx="3075002" cy="230625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7B9988-075F-30F8-0AE8-246818294DD9}"/>
              </a:ext>
            </a:extLst>
          </p:cNvPr>
          <p:cNvSpPr txBox="1"/>
          <p:nvPr/>
        </p:nvSpPr>
        <p:spPr>
          <a:xfrm>
            <a:off x="3523527" y="5123161"/>
            <a:ext cx="18515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DHT</a:t>
            </a:r>
            <a:r>
              <a:rPr lang="ko-KR" altLang="en-US" dirty="0"/>
              <a:t>와 릴레이 모듈을 이용한 환풍구 제작</a:t>
            </a:r>
          </a:p>
        </p:txBody>
      </p:sp>
    </p:spTree>
    <p:extLst>
      <p:ext uri="{BB962C8B-B14F-4D97-AF65-F5344CB8AC3E}">
        <p14:creationId xmlns:p14="http://schemas.microsoft.com/office/powerpoint/2010/main" val="40710553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anchor="ctr">
            <a:normAutofit/>
          </a:bodyPr>
          <a:lstStyle/>
          <a:p>
            <a:pPr algn="ctr" latinLnBrk="0">
              <a:defRPr lang="ko-KR" altLang="en-US"/>
            </a:pPr>
            <a:r>
              <a:rPr lang="ko-KR" altLang="en-US" sz="3200" dirty="0">
                <a:solidFill>
                  <a:schemeClr val="bg1"/>
                </a:solidFill>
                <a:ea typeface="맑은 고딕"/>
              </a:rPr>
              <a:t>개발 </a:t>
            </a:r>
            <a:r>
              <a:rPr lang="en-US" altLang="ko-KR" sz="3200" dirty="0">
                <a:solidFill>
                  <a:schemeClr val="bg1"/>
                </a:solidFill>
                <a:ea typeface="맑은 고딕"/>
              </a:rPr>
              <a:t>-6</a:t>
            </a:r>
            <a:r>
              <a:rPr lang="ko-KR" altLang="en-US" sz="3200" dirty="0">
                <a:solidFill>
                  <a:schemeClr val="bg1"/>
                </a:solidFill>
                <a:ea typeface="맑은 고딕"/>
              </a:rPr>
              <a:t>주차</a:t>
            </a:r>
            <a:r>
              <a:rPr lang="en-US" altLang="ko-KR" sz="3200" dirty="0">
                <a:solidFill>
                  <a:schemeClr val="bg1"/>
                </a:solidFill>
                <a:ea typeface="맑은 고딕"/>
              </a:rPr>
              <a:t>-</a:t>
            </a:r>
            <a:endParaRPr lang="ko-KR" altLang="en-US" sz="3200" kern="1200" dirty="0">
              <a:solidFill>
                <a:schemeClr val="bg1"/>
              </a:solidFill>
              <a:latin typeface="+mj-lt"/>
              <a:ea typeface="맑은 고딕"/>
              <a:cs typeface="+mj-cs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6E1634A-DE90-5D67-B2A2-6585440294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670" r="-3" b="7113"/>
          <a:stretch/>
        </p:blipFill>
        <p:spPr>
          <a:xfrm>
            <a:off x="9110861" y="1496221"/>
            <a:ext cx="2714549" cy="320711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9EC1A32-BF22-937E-0BC3-EB9DE61A40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829" r="-3" b="13049"/>
          <a:stretch/>
        </p:blipFill>
        <p:spPr>
          <a:xfrm>
            <a:off x="366590" y="1474229"/>
            <a:ext cx="4491156" cy="5318552"/>
          </a:xfrm>
          <a:prstGeom prst="rect">
            <a:avLst/>
          </a:prstGeom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205E8BEC-9985-C881-D701-2BBAF28BD9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870" b="-6"/>
          <a:stretch/>
        </p:blipFill>
        <p:spPr bwMode="auto">
          <a:xfrm rot="5400000">
            <a:off x="5380744" y="1293634"/>
            <a:ext cx="3207119" cy="3585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8A069D6-93BF-91E3-5707-7BEB3158F3C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8642"/>
          <a:stretch/>
        </p:blipFill>
        <p:spPr>
          <a:xfrm>
            <a:off x="5133652" y="4784364"/>
            <a:ext cx="3643352" cy="20084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B5B07F5-DB7F-8F90-5B1D-9C6F9BF3E8D5}"/>
              </a:ext>
            </a:extLst>
          </p:cNvPr>
          <p:cNvSpPr txBox="1"/>
          <p:nvPr/>
        </p:nvSpPr>
        <p:spPr>
          <a:xfrm>
            <a:off x="9110861" y="5142241"/>
            <a:ext cx="27145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하드웨어 조립 완성 및 실험 시작</a:t>
            </a:r>
          </a:p>
        </p:txBody>
      </p:sp>
    </p:spTree>
    <p:extLst>
      <p:ext uri="{BB962C8B-B14F-4D97-AF65-F5344CB8AC3E}">
        <p14:creationId xmlns:p14="http://schemas.microsoft.com/office/powerpoint/2010/main" val="16208143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/>
          <p:cNvPicPr>
            <a:picLocks noChangeAspect="1" noChangeArrowheads="1"/>
          </p:cNvPicPr>
          <p:nvPr/>
        </p:nvPicPr>
        <p:blipFill rotWithShape="1">
          <a:blip r:embed="rId2"/>
          <a:srcRect r="30"/>
          <a:stretch>
            <a:fillRect/>
          </a:stretch>
        </p:blipFill>
        <p:spPr>
          <a:xfrm>
            <a:off x="20" y="10"/>
            <a:ext cx="12188932" cy="6857990"/>
          </a:xfrm>
          <a:prstGeom prst="rect">
            <a:avLst/>
          </a:prstGeom>
          <a:noFill/>
        </p:spPr>
      </p:pic>
      <p:sp>
        <p:nvSpPr>
          <p:cNvPr id="75" name="Freeform: Shape 7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00821" y="4442043"/>
            <a:ext cx="9265771" cy="622836"/>
          </a:xfrm>
        </p:spPr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 sz="3600" b="1" dirty="0">
                <a:latin typeface="Arial Black"/>
              </a:rPr>
              <a:t>3</a:t>
            </a:r>
            <a:r>
              <a:rPr lang="en-US" altLang="ko-KR" sz="3600" b="1" dirty="0">
                <a:latin typeface="Arial Black"/>
              </a:rPr>
              <a:t>.</a:t>
            </a:r>
            <a:r>
              <a:rPr lang="ko-KR" altLang="en-US" sz="3600" b="1" dirty="0">
                <a:latin typeface="Arial Black"/>
              </a:rPr>
              <a:t> 문제 발생 및 문제 해결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164FA2CF-07BA-3A37-01AE-627D2570A6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821" y="5155286"/>
            <a:ext cx="5128110" cy="348924"/>
          </a:xfrm>
        </p:spPr>
        <p:txBody>
          <a:bodyPr>
            <a:normAutofit/>
          </a:bodyPr>
          <a:lstStyle/>
          <a:p>
            <a:pPr marL="0" indent="0">
              <a:buNone/>
              <a:defRPr lang="ko-KR" altLang="en-US"/>
            </a:pPr>
            <a:r>
              <a:rPr lang="ko-KR" altLang="en-US" sz="1800" dirty="0">
                <a:latin typeface="Arial Black"/>
              </a:rPr>
              <a:t>문제와 해결</a:t>
            </a:r>
            <a:r>
              <a:rPr lang="en-US" altLang="ko-KR" sz="1800" dirty="0">
                <a:latin typeface="Arial Black"/>
              </a:rPr>
              <a:t>(</a:t>
            </a:r>
            <a:r>
              <a:rPr lang="ko-KR" altLang="en-US" sz="1800" dirty="0">
                <a:latin typeface="Arial Black"/>
              </a:rPr>
              <a:t>완료</a:t>
            </a:r>
            <a:r>
              <a:rPr lang="en-US" altLang="ko-KR" sz="1800" dirty="0">
                <a:latin typeface="Arial Black"/>
              </a:rPr>
              <a:t>)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6532" y="651751"/>
            <a:ext cx="11210925" cy="736552"/>
          </a:xfrm>
        </p:spPr>
        <p:txBody>
          <a:bodyPr vert="horz" lIns="91440" tIns="45720" rIns="91440" bIns="45720" anchor="ctr">
            <a:normAutofit/>
          </a:bodyPr>
          <a:lstStyle/>
          <a:p>
            <a:pPr algn="ctr" latinLnBrk="0">
              <a:defRPr lang="ko-KR" altLang="en-US"/>
            </a:pPr>
            <a:r>
              <a:rPr lang="ko-KR" altLang="en-US" sz="3200" dirty="0">
                <a:solidFill>
                  <a:schemeClr val="bg1"/>
                </a:solidFill>
              </a:rPr>
              <a:t>문제 발생</a:t>
            </a:r>
            <a:endParaRPr lang="ko-KR" alt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030483FB-D2A4-3A7A-1964-B38F4C87D7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5047204"/>
              </p:ext>
            </p:extLst>
          </p:nvPr>
        </p:nvGraphicFramePr>
        <p:xfrm>
          <a:off x="2088888" y="1388303"/>
          <a:ext cx="81360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40461">
                  <a:extLst>
                    <a:ext uri="{9D8B030D-6E8A-4147-A177-3AD203B41FA5}">
                      <a16:colId xmlns:a16="http://schemas.microsoft.com/office/drawing/2014/main" val="2867123489"/>
                    </a:ext>
                  </a:extLst>
                </a:gridCol>
                <a:gridCol w="4095539">
                  <a:extLst>
                    <a:ext uri="{9D8B030D-6E8A-4147-A177-3AD203B41FA5}">
                      <a16:colId xmlns:a16="http://schemas.microsoft.com/office/drawing/2014/main" val="3311178744"/>
                    </a:ext>
                  </a:extLst>
                </a:gridCol>
              </a:tblGrid>
              <a:tr h="3620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하드웨어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소프트웨어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685851"/>
                  </a:ext>
                </a:extLst>
              </a:tr>
              <a:tr h="2805943"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en-US" altLang="ko-KR" dirty="0"/>
                        <a:t>3D </a:t>
                      </a:r>
                      <a:r>
                        <a:rPr lang="ko-KR" altLang="en-US" dirty="0"/>
                        <a:t>프린터 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 err="1"/>
                        <a:t>레벨링</a:t>
                      </a:r>
                      <a:r>
                        <a:rPr lang="ko-KR" altLang="en-US" dirty="0"/>
                        <a:t> 조정부분에서 잦은 출력 오류가 발생하여 그로인한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노즐 막힘 현상으로 출력이 안되어서 많은 시간 소요가 발생</a:t>
                      </a:r>
                      <a:r>
                        <a:rPr lang="en-US" altLang="ko-KR" dirty="0"/>
                        <a:t>.</a:t>
                      </a:r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en-US" altLang="ko-KR" dirty="0"/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 err="1"/>
                        <a:t>아두이노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/>
                        <a:t>업로드 후 </a:t>
                      </a:r>
                      <a:r>
                        <a:rPr lang="en-US" altLang="ko-KR" dirty="0"/>
                        <a:t>6v </a:t>
                      </a:r>
                      <a:r>
                        <a:rPr lang="ko-KR" altLang="en-US" dirty="0"/>
                        <a:t>파워 서플라이를 사용했지만 구동이 안되어 </a:t>
                      </a:r>
                      <a:r>
                        <a:rPr lang="en-US" altLang="ko-KR" dirty="0"/>
                        <a:t>DC</a:t>
                      </a:r>
                      <a:r>
                        <a:rPr lang="ko-KR" altLang="en-US" dirty="0"/>
                        <a:t>있었다</a:t>
                      </a:r>
                      <a:r>
                        <a:rPr lang="en-US" altLang="ko-KR" dirty="0"/>
                        <a:t>.</a:t>
                      </a:r>
                      <a:r>
                        <a:rPr lang="ko-KR" altLang="en-US" dirty="0"/>
                        <a:t> </a:t>
                      </a:r>
                      <a:endParaRPr lang="en-US" altLang="ko-KR" dirty="0"/>
                    </a:p>
                    <a:p>
                      <a:pPr marL="0" indent="0" latinLnBrk="1">
                        <a:buFontTx/>
                        <a:buNone/>
                      </a:pPr>
                      <a:endParaRPr lang="en-US" altLang="ko-KR" dirty="0"/>
                    </a:p>
                    <a:p>
                      <a:pPr marL="0" indent="0" latinLnBrk="1">
                        <a:buFontTx/>
                        <a:buNone/>
                      </a:pPr>
                      <a:endParaRPr lang="en-US" altLang="ko-KR" dirty="0"/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 err="1"/>
                        <a:t>아두이노</a:t>
                      </a:r>
                      <a:r>
                        <a:rPr lang="ko-KR" altLang="en-US" dirty="0"/>
                        <a:t> </a:t>
                      </a:r>
                      <a:r>
                        <a:rPr lang="ko-KR" altLang="en-US" dirty="0" err="1"/>
                        <a:t>우노</a:t>
                      </a:r>
                      <a:r>
                        <a:rPr lang="ko-KR" altLang="en-US" dirty="0"/>
                        <a:t> 보드의 프로그램을 작성하면서 딜레이를 줄 시 동시 작업이 불가능 하다는 것을 알았음</a:t>
                      </a:r>
                      <a:r>
                        <a:rPr lang="en-US" altLang="ko-KR" dirty="0"/>
                        <a:t>.</a:t>
                      </a:r>
                    </a:p>
                    <a:p>
                      <a:pPr marL="285750" indent="-285750" latinLnBrk="1">
                        <a:buFontTx/>
                        <a:buChar char="-"/>
                      </a:pPr>
                      <a:r>
                        <a:rPr lang="ko-KR" altLang="en-US" dirty="0"/>
                        <a:t>초반에 프로그램 작성하고 완성하였지만 센서의 값이 제대로 출력하지 않거나 프로그램이 실행 되지 않았음</a:t>
                      </a:r>
                      <a:r>
                        <a:rPr lang="en-US" altLang="ko-KR" dirty="0"/>
                        <a:t>. </a:t>
                      </a:r>
                    </a:p>
                    <a:p>
                      <a:pPr marL="285750" indent="-285750" latinLnBrk="1">
                        <a:buFontTx/>
                        <a:buChar char="-"/>
                      </a:pP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7800009"/>
                  </a:ext>
                </a:extLst>
              </a:tr>
            </a:tbl>
          </a:graphicData>
        </a:graphic>
      </p:graphicFrame>
      <p:sp>
        <p:nvSpPr>
          <p:cNvPr id="3" name="화살표: 아래쪽 2">
            <a:extLst>
              <a:ext uri="{FF2B5EF4-FFF2-40B4-BE49-F238E27FC236}">
                <a16:creationId xmlns:a16="http://schemas.microsoft.com/office/drawing/2014/main" id="{CF8D7717-DB74-2D3B-BBAC-5C5331282567}"/>
              </a:ext>
            </a:extLst>
          </p:cNvPr>
          <p:cNvSpPr/>
          <p:nvPr/>
        </p:nvSpPr>
        <p:spPr>
          <a:xfrm>
            <a:off x="5989339" y="4009300"/>
            <a:ext cx="331694" cy="708212"/>
          </a:xfrm>
          <a:prstGeom prst="downArrow">
            <a:avLst/>
          </a:prstGeom>
          <a:scene3d>
            <a:camera prst="perspectiveAbove"/>
            <a:lightRig rig="threePt" dir="t"/>
          </a:scene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graphicFrame>
        <p:nvGraphicFramePr>
          <p:cNvPr id="6" name="표 7">
            <a:extLst>
              <a:ext uri="{FF2B5EF4-FFF2-40B4-BE49-F238E27FC236}">
                <a16:creationId xmlns:a16="http://schemas.microsoft.com/office/drawing/2014/main" id="{A1D69945-1CE6-A963-FDFA-1BE5AFDEE8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1369811"/>
              </p:ext>
            </p:extLst>
          </p:nvPr>
        </p:nvGraphicFramePr>
        <p:xfrm>
          <a:off x="2085484" y="4846320"/>
          <a:ext cx="8139404" cy="2011680"/>
        </p:xfrm>
        <a:graphic>
          <a:graphicData uri="http://schemas.openxmlformats.org/drawingml/2006/table">
            <a:tbl>
              <a:tblPr firstRow="1" bandRow="1">
                <a:tableStyleId>{306799F8-075E-4A3A-A7F6-7FBC6576F1A4}</a:tableStyleId>
              </a:tblPr>
              <a:tblGrid>
                <a:gridCol w="4069702">
                  <a:extLst>
                    <a:ext uri="{9D8B030D-6E8A-4147-A177-3AD203B41FA5}">
                      <a16:colId xmlns:a16="http://schemas.microsoft.com/office/drawing/2014/main" val="1610534983"/>
                    </a:ext>
                  </a:extLst>
                </a:gridCol>
                <a:gridCol w="4069702">
                  <a:extLst>
                    <a:ext uri="{9D8B030D-6E8A-4147-A177-3AD203B41FA5}">
                      <a16:colId xmlns:a16="http://schemas.microsoft.com/office/drawing/2014/main" val="1537373289"/>
                    </a:ext>
                  </a:extLst>
                </a:gridCol>
              </a:tblGrid>
              <a:tr h="1980000">
                <a:tc>
                  <a:txBody>
                    <a:bodyPr/>
                    <a:lstStyle/>
                    <a:p>
                      <a:r>
                        <a:rPr lang="en-US" altLang="ko-KR" b="0" dirty="0"/>
                        <a:t>- </a:t>
                      </a:r>
                      <a:r>
                        <a:rPr lang="ko-KR" altLang="en-US" b="0" dirty="0"/>
                        <a:t>출력 </a:t>
                      </a:r>
                      <a:r>
                        <a:rPr lang="ko-KR" altLang="en-US" b="0" dirty="0" err="1"/>
                        <a:t>배드</a:t>
                      </a:r>
                      <a:r>
                        <a:rPr lang="ko-KR" altLang="en-US" b="0" dirty="0"/>
                        <a:t> 레벨링을 재조정하여 출력을 제대로 출력하게 만들었고 노즐 막힘 현상은 교체를 하여 해결하였습니다</a:t>
                      </a:r>
                      <a:r>
                        <a:rPr lang="en-US" altLang="ko-KR" b="0" dirty="0"/>
                        <a:t>. </a:t>
                      </a:r>
                    </a:p>
                    <a:p>
                      <a:r>
                        <a:rPr lang="en-US" altLang="ko-KR" b="0" dirty="0"/>
                        <a:t>- </a:t>
                      </a:r>
                      <a:r>
                        <a:rPr lang="ko-KR" altLang="en-US" b="0" dirty="0"/>
                        <a:t>부족한 전력은 배터리와 </a:t>
                      </a:r>
                      <a:r>
                        <a:rPr lang="en-US" altLang="ko-KR" b="0" dirty="0"/>
                        <a:t>DC</a:t>
                      </a:r>
                      <a:r>
                        <a:rPr lang="ko-KR" altLang="en-US" b="0" dirty="0"/>
                        <a:t>커넥터를 이용해 채웠습니다</a:t>
                      </a:r>
                      <a:r>
                        <a:rPr lang="en-US" altLang="ko-KR" b="0" dirty="0"/>
                        <a:t>.</a:t>
                      </a:r>
                      <a:endParaRPr lang="ko-KR" altLang="en-US" b="0" dirty="0"/>
                    </a:p>
                    <a:p>
                      <a:pPr latinLnBrk="1"/>
                      <a:endParaRPr lang="ko-KR" altLang="en-US" b="0" dirty="0"/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="0" dirty="0"/>
                        <a:t>Arduino Uno</a:t>
                      </a:r>
                      <a:r>
                        <a:rPr lang="ko-KR" altLang="en-US" b="0" dirty="0"/>
                        <a:t> 보드를 두개를 사용하여 각 필요한 기능을 가동 할 수 있는 범위에서 나누어 프로그램 설정하였습니다</a:t>
                      </a:r>
                      <a:r>
                        <a:rPr lang="en-US" altLang="ko-KR" b="0" dirty="0"/>
                        <a:t>. </a:t>
                      </a:r>
                      <a:endParaRPr lang="ko-KR" altLang="en-US" b="0" dirty="0"/>
                    </a:p>
                    <a:p>
                      <a:pPr latinLnBrk="1"/>
                      <a:endParaRPr lang="ko-KR" altLang="en-US" b="0" dirty="0"/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4172149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72BDAF7-FBC4-81F4-C421-61071D0A9A72}"/>
              </a:ext>
            </a:extLst>
          </p:cNvPr>
          <p:cNvSpPr txBox="1"/>
          <p:nvPr/>
        </p:nvSpPr>
        <p:spPr>
          <a:xfrm>
            <a:off x="5365376" y="4101796"/>
            <a:ext cx="14612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해</a:t>
            </a:r>
            <a:r>
              <a:rPr lang="en-US" altLang="ko-KR" sz="2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	</a:t>
            </a:r>
            <a:r>
              <a:rPr lang="ko-KR" altLang="en-US" sz="2800" b="1" dirty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/>
          <p:cNvPicPr>
            <a:picLocks noChangeAspect="1" noChangeArrowheads="1"/>
          </p:cNvPicPr>
          <p:nvPr/>
        </p:nvPicPr>
        <p:blipFill rotWithShape="1">
          <a:blip r:embed="rId2"/>
          <a:srcRect r="30"/>
          <a:stretch>
            <a:fillRect/>
          </a:stretch>
        </p:blipFill>
        <p:spPr>
          <a:xfrm>
            <a:off x="20" y="10"/>
            <a:ext cx="12188932" cy="6857990"/>
          </a:xfrm>
          <a:prstGeom prst="rect">
            <a:avLst/>
          </a:prstGeom>
          <a:noFill/>
        </p:spPr>
      </p:pic>
      <p:sp>
        <p:nvSpPr>
          <p:cNvPr id="75" name="Freeform: Shape 7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45083" y="4532160"/>
            <a:ext cx="9265771" cy="622836"/>
          </a:xfrm>
        </p:spPr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 sz="3600" b="1" dirty="0">
                <a:latin typeface="Arial Black"/>
              </a:rPr>
              <a:t>4</a:t>
            </a:r>
            <a:r>
              <a:rPr lang="en-US" altLang="ko-KR" sz="3600" b="1" dirty="0">
                <a:latin typeface="Arial Black"/>
              </a:rPr>
              <a:t>.</a:t>
            </a:r>
            <a:r>
              <a:rPr lang="ko-KR" altLang="en-US" sz="3600" b="1" dirty="0">
                <a:latin typeface="Arial Black"/>
              </a:rPr>
              <a:t> 향후계획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44E00AE0-C4CF-04ED-BDDB-D265C20BE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083" y="5154996"/>
            <a:ext cx="5128110" cy="348924"/>
          </a:xfrm>
        </p:spPr>
        <p:txBody>
          <a:bodyPr>
            <a:normAutofit/>
          </a:bodyPr>
          <a:lstStyle/>
          <a:p>
            <a:pPr marL="0" indent="0">
              <a:buNone/>
              <a:defRPr lang="ko-KR" altLang="en-US"/>
            </a:pPr>
            <a:r>
              <a:rPr lang="ko-KR" altLang="en-US" sz="1800" dirty="0">
                <a:latin typeface="Arial Black"/>
              </a:rPr>
              <a:t>참여도 및 추가 계획</a:t>
            </a:r>
            <a:r>
              <a:rPr lang="en-US" altLang="ko-KR" sz="1800" dirty="0">
                <a:latin typeface="Arial Black"/>
              </a:rPr>
              <a:t>, </a:t>
            </a:r>
            <a:r>
              <a:rPr lang="ko-KR" altLang="en-US" sz="1800" dirty="0">
                <a:latin typeface="Arial Black"/>
              </a:rPr>
              <a:t>개발 </a:t>
            </a:r>
            <a:endParaRPr lang="en-US" altLang="ko-KR" sz="1800" dirty="0">
              <a:latin typeface="Arial Black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 dirty="0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5226139" cy="6857542"/>
          </a:xfrm>
          <a:custGeom>
            <a:avLst/>
            <a:gdLst>
              <a:gd name="connsiteX0" fmla="*/ 0 w 5226139"/>
              <a:gd name="connsiteY0" fmla="*/ 0 h 6857542"/>
              <a:gd name="connsiteX1" fmla="*/ 4079466 w 5226139"/>
              <a:gd name="connsiteY1" fmla="*/ 0 h 6857542"/>
              <a:gd name="connsiteX2" fmla="*/ 4092113 w 5226139"/>
              <a:gd name="connsiteY2" fmla="*/ 31774 h 6857542"/>
              <a:gd name="connsiteX3" fmla="*/ 5147121 w 5226139"/>
              <a:gd name="connsiteY3" fmla="*/ 2682457 h 6857542"/>
              <a:gd name="connsiteX4" fmla="*/ 5147121 w 5226139"/>
              <a:gd name="connsiteY4" fmla="*/ 3752208 h 6857542"/>
              <a:gd name="connsiteX5" fmla="*/ 3989617 w 5226139"/>
              <a:gd name="connsiteY5" fmla="*/ 6660411 h 6857542"/>
              <a:gd name="connsiteX6" fmla="*/ 3911155 w 5226139"/>
              <a:gd name="connsiteY6" fmla="*/ 6857542 h 6857542"/>
              <a:gd name="connsiteX7" fmla="*/ 0 w 5226139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26139" h="6857542">
                <a:moveTo>
                  <a:pt x="0" y="0"/>
                </a:moveTo>
                <a:lnTo>
                  <a:pt x="4079466" y="0"/>
                </a:lnTo>
                <a:lnTo>
                  <a:pt x="4092113" y="31774"/>
                </a:lnTo>
                <a:quadBezTo>
                  <a:pt x="5147121" y="2682457"/>
                  <a:pt x="5147121" y="2682457"/>
                </a:quadBezTo>
                <a:cubicBezTo>
                  <a:pt x="5252479" y="2988100"/>
                  <a:pt x="5252479" y="3446565"/>
                  <a:pt x="5147121" y="3752208"/>
                </a:cubicBezTo>
                <a:cubicBezTo>
                  <a:pt x="4663134" y="4968215"/>
                  <a:pt x="4285019" y="5918220"/>
                  <a:pt x="3989617" y="6660411"/>
                </a:cubicBezTo>
                <a:lnTo>
                  <a:pt x="3911155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67290" y="1673091"/>
            <a:ext cx="3669538" cy="3511819"/>
          </a:xfrm>
        </p:spPr>
        <p:txBody>
          <a:bodyPr anchor="ctr">
            <a:normAutofit/>
          </a:bodyPr>
          <a:lstStyle/>
          <a:p>
            <a:pPr>
              <a:defRPr lang="ko-KR" altLang="en-US"/>
            </a:pPr>
            <a:r>
              <a:rPr lang="ko-KR" altLang="en-US" sz="4800" dirty="0">
                <a:solidFill>
                  <a:schemeClr val="bg1"/>
                </a:solidFill>
              </a:rPr>
              <a:t>팀 원</a:t>
            </a:r>
            <a:br>
              <a:rPr lang="en-US" altLang="ko-KR" sz="4800" dirty="0">
                <a:solidFill>
                  <a:schemeClr val="bg1"/>
                </a:solidFill>
              </a:rPr>
            </a:br>
            <a:r>
              <a:rPr lang="ko-KR" altLang="en-US" sz="4800" dirty="0">
                <a:solidFill>
                  <a:schemeClr val="bg1"/>
                </a:solidFill>
              </a:rPr>
              <a:t>참여도</a:t>
            </a:r>
          </a:p>
        </p:txBody>
      </p:sp>
      <p:grpSp>
        <p:nvGrpSpPr>
          <p:cNvPr id="13" name="Group 12"/>
          <p:cNvGrpSpPr>
            <a:grpSpLocks noGrp="1" noSelect="1" noChangeAspect="1" noMove="1" noResize="1"/>
          </p:cNvGrpSpPr>
          <p:nvPr/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3" name="Freeform 5"/>
            <p:cNvSpPr/>
            <p:nvPr/>
          </p:nvSpPr>
          <p:spPr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quadBezTo>
                    <a:pt x="9" y="374"/>
                    <a:pt x="9" y="374"/>
                  </a:quadBezTo>
                  <a:cubicBezTo>
                    <a:pt x="0" y="358"/>
                    <a:pt x="0" y="334"/>
                    <a:pt x="9" y="318"/>
                  </a:cubicBezTo>
                  <a:quadBezTo>
                    <a:pt x="177" y="27"/>
                    <a:pt x="177" y="27"/>
                  </a:quadBezTo>
                  <a:cubicBezTo>
                    <a:pt x="185" y="12"/>
                    <a:pt x="207" y="0"/>
                    <a:pt x="225" y="0"/>
                  </a:cubicBezTo>
                  <a:quadBezTo>
                    <a:pt x="561" y="0"/>
                    <a:pt x="561" y="0"/>
                  </a:quadBezTo>
                  <a:cubicBezTo>
                    <a:pt x="578" y="0"/>
                    <a:pt x="600" y="12"/>
                    <a:pt x="609" y="27"/>
                  </a:cubicBezTo>
                  <a:quadBezTo>
                    <a:pt x="777" y="318"/>
                    <a:pt x="777" y="318"/>
                  </a:quadBezTo>
                  <a:cubicBezTo>
                    <a:pt x="785" y="334"/>
                    <a:pt x="785" y="358"/>
                    <a:pt x="777" y="374"/>
                  </a:cubicBezTo>
                  <a:quadBezTo>
                    <a:pt x="609" y="665"/>
                    <a:pt x="609" y="665"/>
                  </a:quad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 lang="ko-KR" altLang="en-US"/>
              </a:pPr>
              <a:endParaRPr lang="en-US"/>
            </a:p>
          </p:txBody>
        </p:sp>
        <p:sp>
          <p:nvSpPr>
            <p:cNvPr id="4" name="Freeform 5"/>
            <p:cNvSpPr/>
            <p:nvPr/>
          </p:nvSpPr>
          <p:spPr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quadBezTo>
                    <a:pt x="9" y="374"/>
                    <a:pt x="9" y="374"/>
                  </a:quadBezTo>
                  <a:cubicBezTo>
                    <a:pt x="0" y="358"/>
                    <a:pt x="0" y="334"/>
                    <a:pt x="9" y="318"/>
                  </a:cubicBezTo>
                  <a:quadBezTo>
                    <a:pt x="177" y="27"/>
                    <a:pt x="177" y="27"/>
                  </a:quadBezTo>
                  <a:cubicBezTo>
                    <a:pt x="185" y="12"/>
                    <a:pt x="207" y="0"/>
                    <a:pt x="225" y="0"/>
                  </a:cubicBezTo>
                  <a:quadBezTo>
                    <a:pt x="561" y="0"/>
                    <a:pt x="561" y="0"/>
                  </a:quadBezTo>
                  <a:cubicBezTo>
                    <a:pt x="578" y="0"/>
                    <a:pt x="600" y="12"/>
                    <a:pt x="609" y="27"/>
                  </a:cubicBezTo>
                  <a:quadBezTo>
                    <a:pt x="777" y="318"/>
                    <a:pt x="777" y="318"/>
                  </a:quadBezTo>
                  <a:cubicBezTo>
                    <a:pt x="785" y="334"/>
                    <a:pt x="785" y="358"/>
                    <a:pt x="777" y="374"/>
                  </a:cubicBezTo>
                  <a:quadBezTo>
                    <a:pt x="609" y="665"/>
                    <a:pt x="609" y="665"/>
                  </a:quad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 lang="ko-KR" altLang="en-US"/>
              </a:pPr>
              <a:endParaRPr lang="en-US"/>
            </a:p>
          </p:txBody>
        </p:sp>
      </p:grpSp>
      <p:graphicFrame>
        <p:nvGraphicFramePr>
          <p:cNvPr id="8" name="차트 7">
            <a:extLst>
              <a:ext uri="{FF2B5EF4-FFF2-40B4-BE49-F238E27FC236}">
                <a16:creationId xmlns:a16="http://schemas.microsoft.com/office/drawing/2014/main" id="{76F02D1A-34A3-8367-540A-015E651F5B0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8756201"/>
              </p:ext>
            </p:extLst>
          </p:nvPr>
        </p:nvGraphicFramePr>
        <p:xfrm>
          <a:off x="3888792" y="719437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11" name="Freeform: Shape 10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5226139" cy="6857542"/>
          </a:xfrm>
          <a:custGeom>
            <a:avLst/>
            <a:gdLst>
              <a:gd name="connsiteX0" fmla="*/ 0 w 5226139"/>
              <a:gd name="connsiteY0" fmla="*/ 0 h 6857542"/>
              <a:gd name="connsiteX1" fmla="*/ 4079466 w 5226139"/>
              <a:gd name="connsiteY1" fmla="*/ 0 h 6857542"/>
              <a:gd name="connsiteX2" fmla="*/ 4092113 w 5226139"/>
              <a:gd name="connsiteY2" fmla="*/ 31774 h 6857542"/>
              <a:gd name="connsiteX3" fmla="*/ 5147121 w 5226139"/>
              <a:gd name="connsiteY3" fmla="*/ 2682457 h 6857542"/>
              <a:gd name="connsiteX4" fmla="*/ 5147121 w 5226139"/>
              <a:gd name="connsiteY4" fmla="*/ 3752208 h 6857542"/>
              <a:gd name="connsiteX5" fmla="*/ 3989617 w 5226139"/>
              <a:gd name="connsiteY5" fmla="*/ 6660411 h 6857542"/>
              <a:gd name="connsiteX6" fmla="*/ 3911155 w 5226139"/>
              <a:gd name="connsiteY6" fmla="*/ 6857542 h 6857542"/>
              <a:gd name="connsiteX7" fmla="*/ 0 w 5226139"/>
              <a:gd name="connsiteY7" fmla="*/ 6857542 h 685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26139" h="6857542">
                <a:moveTo>
                  <a:pt x="0" y="0"/>
                </a:moveTo>
                <a:lnTo>
                  <a:pt x="4079466" y="0"/>
                </a:lnTo>
                <a:lnTo>
                  <a:pt x="4092113" y="31774"/>
                </a:lnTo>
                <a:quadBezTo>
                  <a:pt x="5147121" y="2682457"/>
                  <a:pt x="5147121" y="2682457"/>
                </a:quadBezTo>
                <a:cubicBezTo>
                  <a:pt x="5252479" y="2988100"/>
                  <a:pt x="5252479" y="3446565"/>
                  <a:pt x="5147121" y="3752208"/>
                </a:cubicBezTo>
                <a:cubicBezTo>
                  <a:pt x="4663134" y="4968215"/>
                  <a:pt x="4285019" y="5918220"/>
                  <a:pt x="3989617" y="6660411"/>
                </a:cubicBezTo>
                <a:lnTo>
                  <a:pt x="3911155" y="6857542"/>
                </a:lnTo>
                <a:lnTo>
                  <a:pt x="0" y="685754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43687" y="1648381"/>
            <a:ext cx="2970992" cy="3511819"/>
          </a:xfrm>
        </p:spPr>
        <p:txBody>
          <a:bodyPr anchor="ctr">
            <a:normAutofit/>
          </a:bodyPr>
          <a:lstStyle/>
          <a:p>
            <a:pPr algn="ctr">
              <a:defRPr lang="ko-KR" altLang="en-US"/>
            </a:pPr>
            <a:r>
              <a:rPr lang="ko-KR" altLang="en-US" sz="4800" dirty="0">
                <a:solidFill>
                  <a:schemeClr val="bg1"/>
                </a:solidFill>
              </a:rPr>
              <a:t>차후</a:t>
            </a:r>
            <a:r>
              <a:rPr lang="en-US" altLang="ko-KR" sz="4800" dirty="0">
                <a:solidFill>
                  <a:schemeClr val="bg1"/>
                </a:solidFill>
              </a:rPr>
              <a:t> </a:t>
            </a:r>
            <a:r>
              <a:rPr lang="ko-KR" altLang="en-US" sz="4800" dirty="0">
                <a:solidFill>
                  <a:schemeClr val="bg1"/>
                </a:solidFill>
              </a:rPr>
              <a:t>추가 </a:t>
            </a:r>
            <a:br>
              <a:rPr lang="en-US" altLang="ko-KR" sz="4800" dirty="0">
                <a:solidFill>
                  <a:schemeClr val="bg1"/>
                </a:solidFill>
              </a:rPr>
            </a:br>
            <a:r>
              <a:rPr lang="ko-KR" altLang="en-US" sz="4800" dirty="0">
                <a:solidFill>
                  <a:schemeClr val="bg1"/>
                </a:solidFill>
              </a:rPr>
              <a:t>및 </a:t>
            </a:r>
            <a:br>
              <a:rPr lang="en-US" altLang="ko-KR" sz="4800" dirty="0">
                <a:solidFill>
                  <a:schemeClr val="bg1"/>
                </a:solidFill>
              </a:rPr>
            </a:br>
            <a:r>
              <a:rPr lang="ko-KR" altLang="en-US" sz="4800" dirty="0">
                <a:solidFill>
                  <a:schemeClr val="bg1"/>
                </a:solidFill>
              </a:rPr>
              <a:t>개발 계획</a:t>
            </a:r>
          </a:p>
        </p:txBody>
      </p:sp>
      <p:grpSp>
        <p:nvGrpSpPr>
          <p:cNvPr id="13" name="Group 12"/>
          <p:cNvGrpSpPr>
            <a:grpSpLocks noGrp="1" noSelect="1" noChangeAspect="1" noMove="1" noResize="1"/>
          </p:cNvGrpSpPr>
          <p:nvPr/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3" name="Freeform 5"/>
            <p:cNvSpPr/>
            <p:nvPr/>
          </p:nvSpPr>
          <p:spPr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quadBezTo>
                    <a:pt x="9" y="374"/>
                    <a:pt x="9" y="374"/>
                  </a:quadBezTo>
                  <a:cubicBezTo>
                    <a:pt x="0" y="358"/>
                    <a:pt x="0" y="334"/>
                    <a:pt x="9" y="318"/>
                  </a:cubicBezTo>
                  <a:quadBezTo>
                    <a:pt x="177" y="27"/>
                    <a:pt x="177" y="27"/>
                  </a:quadBezTo>
                  <a:cubicBezTo>
                    <a:pt x="185" y="12"/>
                    <a:pt x="207" y="0"/>
                    <a:pt x="225" y="0"/>
                  </a:cubicBezTo>
                  <a:quadBezTo>
                    <a:pt x="561" y="0"/>
                    <a:pt x="561" y="0"/>
                  </a:quadBezTo>
                  <a:cubicBezTo>
                    <a:pt x="578" y="0"/>
                    <a:pt x="600" y="12"/>
                    <a:pt x="609" y="27"/>
                  </a:cubicBezTo>
                  <a:quadBezTo>
                    <a:pt x="777" y="318"/>
                    <a:pt x="777" y="318"/>
                  </a:quadBezTo>
                  <a:cubicBezTo>
                    <a:pt x="785" y="334"/>
                    <a:pt x="785" y="358"/>
                    <a:pt x="777" y="374"/>
                  </a:cubicBezTo>
                  <a:quadBezTo>
                    <a:pt x="609" y="665"/>
                    <a:pt x="609" y="665"/>
                  </a:quad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 lang="ko-KR" altLang="en-US"/>
              </a:pPr>
              <a:endParaRPr lang="en-US"/>
            </a:p>
          </p:txBody>
        </p:sp>
        <p:sp>
          <p:nvSpPr>
            <p:cNvPr id="4" name="Freeform 5"/>
            <p:cNvSpPr/>
            <p:nvPr/>
          </p:nvSpPr>
          <p:spPr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quadBezTo>
                    <a:pt x="9" y="374"/>
                    <a:pt x="9" y="374"/>
                  </a:quadBezTo>
                  <a:cubicBezTo>
                    <a:pt x="0" y="358"/>
                    <a:pt x="0" y="334"/>
                    <a:pt x="9" y="318"/>
                  </a:cubicBezTo>
                  <a:quadBezTo>
                    <a:pt x="177" y="27"/>
                    <a:pt x="177" y="27"/>
                  </a:quadBezTo>
                  <a:cubicBezTo>
                    <a:pt x="185" y="12"/>
                    <a:pt x="207" y="0"/>
                    <a:pt x="225" y="0"/>
                  </a:cubicBezTo>
                  <a:quadBezTo>
                    <a:pt x="561" y="0"/>
                    <a:pt x="561" y="0"/>
                  </a:quadBezTo>
                  <a:cubicBezTo>
                    <a:pt x="578" y="0"/>
                    <a:pt x="600" y="12"/>
                    <a:pt x="609" y="27"/>
                  </a:cubicBezTo>
                  <a:quadBezTo>
                    <a:pt x="777" y="318"/>
                    <a:pt x="777" y="318"/>
                  </a:quadBezTo>
                  <a:cubicBezTo>
                    <a:pt x="785" y="334"/>
                    <a:pt x="785" y="358"/>
                    <a:pt x="777" y="374"/>
                  </a:cubicBezTo>
                  <a:quadBezTo>
                    <a:pt x="609" y="665"/>
                    <a:pt x="609" y="665"/>
                  </a:quad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/>
            <a:p>
              <a:pPr lvl="0">
                <a:defRPr lang="ko-KR" altLang="en-US"/>
              </a:pPr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700894" y="2890263"/>
            <a:ext cx="5709561" cy="2594880"/>
            <a:chOff x="5644238" y="2131560"/>
            <a:chExt cx="5709561" cy="2594880"/>
          </a:xfrm>
        </p:grpSpPr>
        <p:sp>
          <p:nvSpPr>
            <p:cNvPr id="15" name="Rectangle: Rounded Corners 14"/>
            <p:cNvSpPr/>
            <p:nvPr/>
          </p:nvSpPr>
          <p:spPr>
            <a:xfrm>
              <a:off x="5644238" y="2131560"/>
              <a:ext cx="5709561" cy="1272960"/>
            </a:xfrm>
            <a:prstGeom prst="roundRect">
              <a:avLst>
                <a:gd name="adj" fmla="val 16667"/>
              </a:avLst>
            </a:prstGeom>
            <a:solidFill>
              <a:schemeClr val="dk1"/>
            </a:solidFill>
            <a:ln w="19050" cap="flat" cmpd="sng" algn="ctr">
              <a:solidFill>
                <a:schemeClr val="lt1"/>
              </a:solidFill>
              <a:prstDash val="solid"/>
              <a:miter/>
            </a:ln>
            <a:effectLst/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</p:sp>
        <p:sp>
          <p:nvSpPr>
            <p:cNvPr id="16" name="TextBox 15"/>
            <p:cNvSpPr txBox="1"/>
            <p:nvPr/>
          </p:nvSpPr>
          <p:spPr>
            <a:xfrm>
              <a:off x="5706378" y="2193701"/>
              <a:ext cx="5585279" cy="1148678"/>
            </a:xfrm>
            <a:prstGeom prst="rect">
              <a:avLst/>
            </a:prstGeom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64769" tIns="64769" rIns="64769" bIns="64769" anchor="ctr" anchorCtr="0">
              <a:noAutofit/>
            </a:bodyPr>
            <a:lstStyle/>
            <a:p>
              <a:pPr marL="0" lvl="0" indent="0" algn="l" defTabSz="743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lang="ko-KR" altLang="en-US"/>
              </a:pPr>
              <a:r>
                <a:rPr lang="ko-KR" sz="1700" kern="1200" dirty="0"/>
                <a:t>계란이 아닌 다른 온도에 민감한 동물</a:t>
              </a:r>
              <a:r>
                <a:rPr lang="en-US" sz="1700" kern="1200" dirty="0"/>
                <a:t>(</a:t>
              </a:r>
              <a:r>
                <a:rPr lang="ko-KR" sz="1700" kern="1200" dirty="0"/>
                <a:t>파충류와 조류 그리고 갓 태어난 어린 개체</a:t>
              </a:r>
              <a:r>
                <a:rPr lang="en-US" sz="1700" kern="1200" dirty="0"/>
                <a:t>)</a:t>
              </a:r>
              <a:r>
                <a:rPr lang="ko-KR" sz="1700" kern="1200" dirty="0"/>
                <a:t>에 대한 온도 체크와 현재 먹이 상태를 확인하며 배양하는데 사용 될 수 있습니다</a:t>
              </a:r>
              <a:r>
                <a:rPr lang="en-US" sz="1700" kern="1200" dirty="0"/>
                <a:t>.</a:t>
              </a:r>
            </a:p>
          </p:txBody>
        </p:sp>
        <p:sp>
          <p:nvSpPr>
            <p:cNvPr id="17" name="Rectangle: Rounded Corners 16"/>
            <p:cNvSpPr/>
            <p:nvPr/>
          </p:nvSpPr>
          <p:spPr>
            <a:xfrm>
              <a:off x="5644238" y="3453480"/>
              <a:ext cx="5709561" cy="1272960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 w="12700" cap="flat" cmpd="sng" algn="ctr">
              <a:solidFill>
                <a:schemeClr val="dk1"/>
              </a:solidFill>
              <a:prstDash val="solid"/>
              <a:miter/>
            </a:ln>
            <a:effec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sp>
        <p:sp>
          <p:nvSpPr>
            <p:cNvPr id="18" name="TextBox 17"/>
            <p:cNvSpPr txBox="1"/>
            <p:nvPr/>
          </p:nvSpPr>
          <p:spPr>
            <a:xfrm>
              <a:off x="5706378" y="3515621"/>
              <a:ext cx="5585279" cy="1148678"/>
            </a:xfrm>
            <a:prstGeom prst="rect">
              <a:avLst/>
            </a:prstGeom>
          </p:spPr>
          <p:style>
            <a:lnRef idx="0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vert="horz" wrap="square" lIns="64769" tIns="64769" rIns="64769" bIns="64769" anchor="ctr" anchorCtr="0">
              <a:noAutofit/>
            </a:bodyPr>
            <a:lstStyle/>
            <a:p>
              <a:pPr marL="0" lvl="0" indent="0" algn="l" defTabSz="743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  <a:defRPr lang="ko-KR" altLang="en-US"/>
              </a:pPr>
              <a:r>
                <a:rPr lang="ko-KR" sz="1700" kern="1200" dirty="0"/>
                <a:t>박테리아나 곰팡이의 배양균</a:t>
              </a:r>
              <a:r>
                <a:rPr lang="en-US" sz="1700" kern="1200" dirty="0"/>
                <a:t>, </a:t>
              </a:r>
              <a:r>
                <a:rPr lang="ko-KR" sz="1700" kern="1200" dirty="0"/>
                <a:t>즉 요구르트나 </a:t>
              </a:r>
              <a:r>
                <a:rPr lang="ko-KR" sz="1700" kern="1200" dirty="0" err="1"/>
                <a:t>요거트를</a:t>
              </a:r>
              <a:r>
                <a:rPr lang="ko-KR" sz="1700" kern="1200" dirty="0"/>
                <a:t> 만</a:t>
              </a:r>
              <a:r>
                <a:rPr lang="ko-KR" altLang="en-US" sz="1700" kern="1200" dirty="0"/>
                <a:t>드는</a:t>
              </a:r>
              <a:r>
                <a:rPr lang="ko-KR" sz="1700" kern="1200" dirty="0"/>
                <a:t>데 효모와 산성 반죽을 발효 시키거나 만드는 연구를 할 예정이다</a:t>
              </a:r>
              <a:r>
                <a:rPr lang="en-US" sz="1700" kern="1200" dirty="0"/>
                <a:t>.</a:t>
              </a:r>
            </a:p>
          </p:txBody>
        </p:sp>
      </p:grpSp>
      <p:sp>
        <p:nvSpPr>
          <p:cNvPr id="23" name="Rectangle: Rounded Corners 16">
            <a:extLst>
              <a:ext uri="{FF2B5EF4-FFF2-40B4-BE49-F238E27FC236}">
                <a16:creationId xmlns:a16="http://schemas.microsoft.com/office/drawing/2014/main" id="{19B03C02-4EF6-1782-8B8C-20E2A23815C0}"/>
              </a:ext>
            </a:extLst>
          </p:cNvPr>
          <p:cNvSpPr/>
          <p:nvPr/>
        </p:nvSpPr>
        <p:spPr>
          <a:xfrm>
            <a:off x="5700894" y="1533041"/>
            <a:ext cx="5709561" cy="1272959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 algn="ctr">
            <a:solidFill>
              <a:schemeClr val="dk1"/>
            </a:solidFill>
            <a:prstDash val="solid"/>
            <a:miter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3B5937-75A3-93F9-B73A-E0D3AA247B7A}"/>
              </a:ext>
            </a:extLst>
          </p:cNvPr>
          <p:cNvSpPr txBox="1"/>
          <p:nvPr/>
        </p:nvSpPr>
        <p:spPr>
          <a:xfrm>
            <a:off x="5700893" y="1535753"/>
            <a:ext cx="570956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동시작업이 가능한 </a:t>
            </a:r>
            <a:r>
              <a:rPr lang="ko-KR" altLang="en-US" sz="1600" dirty="0" err="1"/>
              <a:t>아두이노</a:t>
            </a:r>
            <a:r>
              <a:rPr lang="ko-KR" altLang="en-US" sz="1600" dirty="0"/>
              <a:t> </a:t>
            </a:r>
            <a:r>
              <a:rPr lang="en-US" altLang="ko-KR" sz="1600" dirty="0"/>
              <a:t>Due </a:t>
            </a:r>
            <a:r>
              <a:rPr lang="ko-KR" altLang="en-US" sz="1600" dirty="0"/>
              <a:t>보드를 사용하여 기능을 한꺼번에 사용 할 수 있도록 해보고 이더넷 </a:t>
            </a:r>
            <a:r>
              <a:rPr lang="ko-KR" altLang="en-US" sz="1600" dirty="0" err="1"/>
              <a:t>쉴드로</a:t>
            </a:r>
            <a:r>
              <a:rPr lang="ko-KR" altLang="en-US" sz="1600" dirty="0"/>
              <a:t> 부족한 웹페이지를 </a:t>
            </a:r>
            <a:r>
              <a:rPr lang="en-US" altLang="ko-KR" sz="1600" dirty="0"/>
              <a:t>ESP-01 </a:t>
            </a:r>
            <a:r>
              <a:rPr lang="ko-KR" altLang="en-US" sz="1600" dirty="0"/>
              <a:t>모듈을 사용하여 와이파이 뿐만 아니라 밖에서도 데이터로 서버에 들어가 실시간으로 볼 수 있는 인큐베이터를 제작 할 것이다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33448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>
            <a:extLst>
              <a:ext uri="{FF2B5EF4-FFF2-40B4-BE49-F238E27FC236}">
                <a16:creationId xmlns:a16="http://schemas.microsoft.com/office/drawing/2014/main" id="{A5BCFA2E-77F6-406F-A42E-8592FDF90E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 bwMode="auto">
          <a:xfrm>
            <a:off x="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제목 4">
            <a:extLst>
              <a:ext uri="{FF2B5EF4-FFF2-40B4-BE49-F238E27FC236}">
                <a16:creationId xmlns:a16="http://schemas.microsoft.com/office/drawing/2014/main" id="{1E163207-FEDB-47D9-9144-E05487AB3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23950"/>
            <a:ext cx="12188932" cy="4219575"/>
          </a:xfrm>
        </p:spPr>
        <p:txBody>
          <a:bodyPr>
            <a:normAutofit/>
          </a:bodyPr>
          <a:lstStyle/>
          <a:p>
            <a:pPr algn="ctr"/>
            <a:r>
              <a:rPr lang="en-US" altLang="ko-KR" sz="28700" dirty="0">
                <a:solidFill>
                  <a:schemeClr val="bg1"/>
                </a:solidFill>
              </a:rPr>
              <a:t>END</a:t>
            </a:r>
            <a:endParaRPr lang="ko-KR" altLang="en-US" sz="28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9614001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" y="0"/>
            <a:ext cx="12192000" cy="532778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Arial Black"/>
            </a:endParaRPr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129072" y="131861"/>
            <a:ext cx="3341492" cy="782540"/>
          </a:xfrm>
        </p:spPr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en-US" altLang="ko-KR" dirty="0">
                <a:solidFill>
                  <a:schemeClr val="bg1"/>
                </a:solidFill>
                <a:latin typeface="Arial Black"/>
              </a:rPr>
              <a:t>INDEX</a:t>
            </a:r>
            <a:endParaRPr lang="ko-KR" altLang="en-US" dirty="0">
              <a:solidFill>
                <a:schemeClr val="bg1"/>
              </a:solidFill>
              <a:latin typeface="Arial Black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42895" y="1443304"/>
            <a:ext cx="3223412" cy="89255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lvl="0">
              <a:defRPr lang="ko-KR" altLang="en-US"/>
            </a:pPr>
            <a:r>
              <a:rPr lang="en-US" altLang="ko-KR" sz="3600" b="1" dirty="0">
                <a:solidFill>
                  <a:schemeClr val="bg1"/>
                </a:solidFill>
                <a:latin typeface="Arial Black"/>
                <a:ea typeface="맑은 고딕"/>
              </a:rPr>
              <a:t>1. </a:t>
            </a:r>
            <a:r>
              <a:rPr lang="ko-KR" altLang="en-US" sz="3600" b="1" dirty="0">
                <a:solidFill>
                  <a:schemeClr val="bg1"/>
                </a:solidFill>
                <a:latin typeface="Arial Black"/>
                <a:ea typeface="맑은 고딕"/>
              </a:rPr>
              <a:t>목표</a:t>
            </a:r>
            <a:endParaRPr lang="en-US" altLang="ko-KR" sz="3600" b="1" dirty="0">
              <a:solidFill>
                <a:schemeClr val="bg1"/>
              </a:solidFill>
              <a:latin typeface="Arial Black"/>
              <a:ea typeface="맑은 고딕"/>
            </a:endParaRPr>
          </a:p>
          <a:p>
            <a:pPr>
              <a:defRPr lang="ko-KR" altLang="en-US"/>
            </a:pPr>
            <a:r>
              <a:rPr lang="ko-KR" altLang="en-US" sz="1600" dirty="0">
                <a:solidFill>
                  <a:schemeClr val="bg1"/>
                </a:solidFill>
                <a:latin typeface="Arial Black"/>
                <a:ea typeface="맑은 고딕"/>
              </a:rPr>
              <a:t>개발동기 및 일정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828616" y="2321242"/>
            <a:ext cx="1251971" cy="6962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endParaRPr lang="en-US" altLang="ko-KR" sz="4000" b="1">
              <a:solidFill>
                <a:schemeClr val="bg1"/>
              </a:solidFill>
              <a:latin typeface="Arial Black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915518" y="3546423"/>
            <a:ext cx="2933431" cy="984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lvl="0">
              <a:defRPr lang="ko-KR" altLang="en-US"/>
            </a:pPr>
            <a:r>
              <a:rPr lang="ko-KR" altLang="en-US" sz="4000" b="1" dirty="0">
                <a:solidFill>
                  <a:schemeClr val="bg1"/>
                </a:solidFill>
                <a:latin typeface="Arial Black"/>
                <a:ea typeface="맑은 고딕"/>
              </a:rPr>
              <a:t>2</a:t>
            </a:r>
            <a:r>
              <a:rPr lang="en-US" altLang="ko-KR" sz="4000" b="1" dirty="0">
                <a:solidFill>
                  <a:schemeClr val="bg1"/>
                </a:solidFill>
                <a:latin typeface="Arial Black"/>
                <a:ea typeface="맑은 고딕"/>
              </a:rPr>
              <a:t>. </a:t>
            </a:r>
            <a:r>
              <a:rPr lang="ko-KR" altLang="en-US" sz="4000" b="1" dirty="0">
                <a:solidFill>
                  <a:schemeClr val="bg1"/>
                </a:solidFill>
                <a:latin typeface="Arial Black"/>
                <a:ea typeface="맑은 고딕"/>
              </a:rPr>
              <a:t>개발</a:t>
            </a:r>
          </a:p>
          <a:p>
            <a:pPr lvl="0">
              <a:defRPr lang="ko-KR" altLang="en-US"/>
            </a:pPr>
            <a:r>
              <a:rPr lang="ko-KR" altLang="en-US" dirty="0">
                <a:solidFill>
                  <a:schemeClr val="bg1"/>
                </a:solidFill>
                <a:latin typeface="Arial Black"/>
                <a:ea typeface="맑은 고딕"/>
              </a:rPr>
              <a:t>구현과정과 개발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619476" y="1282586"/>
            <a:ext cx="3223412" cy="984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lvl="0">
              <a:defRPr lang="ko-KR" altLang="en-US"/>
            </a:pPr>
            <a:r>
              <a:rPr lang="ko-KR" altLang="en-US" sz="4000" b="1" dirty="0">
                <a:solidFill>
                  <a:schemeClr val="bg1"/>
                </a:solidFill>
                <a:latin typeface="Arial Black"/>
                <a:ea typeface="맑은 고딕"/>
              </a:rPr>
              <a:t>3</a:t>
            </a:r>
            <a:r>
              <a:rPr lang="en-US" altLang="ko-KR" sz="4000" b="1" dirty="0">
                <a:solidFill>
                  <a:schemeClr val="bg1"/>
                </a:solidFill>
                <a:latin typeface="Arial Black"/>
                <a:ea typeface="맑은 고딕"/>
              </a:rPr>
              <a:t>. </a:t>
            </a:r>
            <a:r>
              <a:rPr lang="ko-KR" altLang="en-US" sz="4000" b="1" dirty="0">
                <a:solidFill>
                  <a:schemeClr val="bg1"/>
                </a:solidFill>
                <a:latin typeface="Arial Black"/>
                <a:ea typeface="맑은 고딕"/>
              </a:rPr>
              <a:t>보안</a:t>
            </a:r>
          </a:p>
          <a:p>
            <a:pPr lvl="0">
              <a:defRPr lang="ko-KR" altLang="en-US"/>
            </a:pPr>
            <a:r>
              <a:rPr lang="ko-KR" altLang="en-US" dirty="0">
                <a:solidFill>
                  <a:schemeClr val="bg1"/>
                </a:solidFill>
                <a:latin typeface="Arial Black"/>
                <a:ea typeface="맑은 고딕"/>
              </a:rPr>
              <a:t>문제 발생 및 문제 해결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764466" y="3550057"/>
            <a:ext cx="2933431" cy="984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lvl="0">
              <a:defRPr lang="ko-KR" altLang="en-US"/>
            </a:pPr>
            <a:r>
              <a:rPr lang="ko-KR" altLang="en-US" sz="4000" b="1" dirty="0">
                <a:solidFill>
                  <a:schemeClr val="bg1"/>
                </a:solidFill>
                <a:latin typeface="Arial Black"/>
                <a:ea typeface="맑은 고딕"/>
              </a:rPr>
              <a:t>4</a:t>
            </a:r>
            <a:r>
              <a:rPr lang="en-US" altLang="ko-KR" sz="4000" b="1" dirty="0">
                <a:solidFill>
                  <a:schemeClr val="bg1"/>
                </a:solidFill>
                <a:latin typeface="Arial Black"/>
                <a:ea typeface="맑은 고딕"/>
              </a:rPr>
              <a:t>. </a:t>
            </a:r>
            <a:r>
              <a:rPr lang="ko-KR" altLang="en-US" sz="4000" b="1" dirty="0">
                <a:solidFill>
                  <a:schemeClr val="bg1"/>
                </a:solidFill>
                <a:latin typeface="Arial Black"/>
                <a:ea typeface="맑은 고딕"/>
              </a:rPr>
              <a:t>정리</a:t>
            </a:r>
            <a:endParaRPr lang="en-US" altLang="ko-KR" sz="4000" b="1" dirty="0">
              <a:solidFill>
                <a:schemeClr val="bg1"/>
              </a:solidFill>
              <a:latin typeface="Arial Black"/>
              <a:ea typeface="맑은 고딕"/>
            </a:endParaRPr>
          </a:p>
          <a:p>
            <a:pPr lvl="0">
              <a:defRPr lang="ko-KR" altLang="en-US"/>
            </a:pPr>
            <a:r>
              <a:rPr lang="ko-KR" altLang="en-US" dirty="0">
                <a:solidFill>
                  <a:schemeClr val="bg1"/>
                </a:solidFill>
                <a:latin typeface="Arial Black"/>
                <a:ea typeface="맑은 고딕"/>
              </a:rPr>
              <a:t>차후 추가와 개발 계획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2" grpId="0"/>
      <p:bldP spid="13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/>
          <p:cNvPicPr>
            <a:picLocks noChangeAspect="1" noChangeArrowheads="1"/>
          </p:cNvPicPr>
          <p:nvPr/>
        </p:nvPicPr>
        <p:blipFill rotWithShape="1">
          <a:blip r:embed="rId2"/>
          <a:srcRect r="30"/>
          <a:stretch>
            <a:fillRect/>
          </a:stretch>
        </p:blipFill>
        <p:spPr>
          <a:xfrm>
            <a:off x="20" y="10"/>
            <a:ext cx="12188932" cy="6857990"/>
          </a:xfrm>
          <a:prstGeom prst="rect">
            <a:avLst/>
          </a:prstGeom>
          <a:noFill/>
        </p:spPr>
      </p:pic>
      <p:sp>
        <p:nvSpPr>
          <p:cNvPr id="75" name="Freeform: Shape 7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8062" y="4265903"/>
            <a:ext cx="9265771" cy="622836"/>
          </a:xfrm>
        </p:spPr>
        <p:txBody>
          <a:bodyPr>
            <a:normAutofit/>
          </a:bodyPr>
          <a:lstStyle/>
          <a:p>
            <a:pPr>
              <a:defRPr lang="ko-KR" altLang="en-US"/>
            </a:pPr>
            <a:r>
              <a:rPr lang="ko-KR" altLang="en-US" sz="3600" b="1" dirty="0">
                <a:latin typeface="Arial Black"/>
                <a:ea typeface="맑은 고딕"/>
              </a:rPr>
              <a:t>1</a:t>
            </a:r>
            <a:r>
              <a:rPr lang="en-US" altLang="ko-KR" sz="3600" b="1" dirty="0">
                <a:latin typeface="Arial Black"/>
                <a:ea typeface="맑은 고딕"/>
              </a:rPr>
              <a:t>.</a:t>
            </a:r>
            <a:r>
              <a:rPr lang="ko-KR" altLang="en-US" sz="3600" b="1" dirty="0">
                <a:latin typeface="Arial Black"/>
                <a:ea typeface="맑은 고딕"/>
              </a:rPr>
              <a:t> 개발동기 및 일정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18062" y="5154996"/>
            <a:ext cx="5128110" cy="348924"/>
          </a:xfrm>
        </p:spPr>
        <p:txBody>
          <a:bodyPr>
            <a:normAutofit/>
          </a:bodyPr>
          <a:lstStyle/>
          <a:p>
            <a:pPr marL="0" indent="0">
              <a:buNone/>
              <a:defRPr lang="ko-KR" altLang="en-US"/>
            </a:pPr>
            <a:r>
              <a:rPr lang="ko-KR" altLang="en-US" sz="1800" dirty="0">
                <a:latin typeface="Arial Black"/>
              </a:rPr>
              <a:t>계란 부화를 위한 </a:t>
            </a:r>
            <a:r>
              <a:rPr lang="en-US" altLang="ko-KR" sz="1800" dirty="0">
                <a:latin typeface="Arial Black"/>
              </a:rPr>
              <a:t>IOT </a:t>
            </a:r>
            <a:r>
              <a:rPr lang="ko-KR" altLang="en-US" sz="1800" dirty="0" err="1">
                <a:latin typeface="Arial Black"/>
              </a:rPr>
              <a:t>아두이노</a:t>
            </a:r>
            <a:r>
              <a:rPr lang="ko-KR" altLang="en-US" sz="1800" dirty="0">
                <a:latin typeface="Arial Black"/>
              </a:rPr>
              <a:t> 제어 프로젝트</a:t>
            </a:r>
            <a:endParaRPr lang="en-US" altLang="ko-KR" sz="1800" dirty="0">
              <a:latin typeface="Arial Black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41573" y="330344"/>
            <a:ext cx="2803358" cy="983625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/>
              </a:rPr>
              <a:t>개발 동기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037834" y="1727275"/>
            <a:ext cx="6010835" cy="3403450"/>
          </a:xfrm>
        </p:spPr>
        <p:txBody>
          <a:bodyPr>
            <a:normAutofit/>
          </a:bodyPr>
          <a:lstStyle/>
          <a:p>
            <a:pPr marL="0" indent="0">
              <a:buNone/>
              <a:defRPr lang="ko-KR" altLang="en-US"/>
            </a:pPr>
            <a:r>
              <a:rPr lang="en-US" altLang="ko-KR" dirty="0"/>
              <a:t> </a:t>
            </a:r>
            <a:r>
              <a:rPr lang="ko-KR" altLang="en-US" dirty="0"/>
              <a:t>본 프로젝트는 계란을 위한 </a:t>
            </a:r>
            <a:r>
              <a:rPr lang="ko-KR" altLang="en-US" dirty="0" err="1"/>
              <a:t>아두이노</a:t>
            </a:r>
            <a:r>
              <a:rPr lang="ko-KR" altLang="en-US" dirty="0"/>
              <a:t> 제어 인큐베이터입니다</a:t>
            </a:r>
            <a:r>
              <a:rPr lang="en-US" altLang="ko-KR" dirty="0"/>
              <a:t>. </a:t>
            </a:r>
          </a:p>
          <a:p>
            <a:pPr marL="0" indent="0">
              <a:buNone/>
              <a:defRPr lang="ko-KR" altLang="en-US"/>
            </a:pPr>
            <a:r>
              <a:rPr lang="en-US" altLang="ko-KR" dirty="0"/>
              <a:t> </a:t>
            </a:r>
            <a:r>
              <a:rPr lang="ko-KR" altLang="en-US" dirty="0"/>
              <a:t>그 목적은 온도와 습도를 정의된 값 </a:t>
            </a:r>
            <a:r>
              <a:rPr lang="en-US" altLang="ko-KR" dirty="0"/>
              <a:t>(</a:t>
            </a:r>
            <a:r>
              <a:rPr lang="ko-KR" altLang="en-US" dirty="0"/>
              <a:t>일정</a:t>
            </a:r>
            <a:r>
              <a:rPr lang="en-US" altLang="ko-KR" dirty="0"/>
              <a:t>)</a:t>
            </a:r>
            <a:r>
              <a:rPr lang="ko-KR" altLang="en-US" dirty="0"/>
              <a:t>으로 유지하도록 네트워크를 이용하여 실시간으로 확인하고 제어</a:t>
            </a:r>
            <a:r>
              <a:rPr lang="en-US" altLang="ko-KR" dirty="0"/>
              <a:t>,</a:t>
            </a:r>
            <a:r>
              <a:rPr lang="ko-KR" altLang="en-US" dirty="0"/>
              <a:t> 조절하며 최적의 환경으로 알을 품고 며칠 후에 병아리가 부화할 수 있는지 확인하는 것입니다</a:t>
            </a:r>
            <a:r>
              <a:rPr lang="en-US" altLang="ko-KR" dirty="0"/>
              <a:t>.</a:t>
            </a:r>
          </a:p>
        </p:txBody>
      </p:sp>
      <p:graphicFrame>
        <p:nvGraphicFramePr>
          <p:cNvPr id="6" name="차트 5"/>
          <p:cNvGraphicFramePr/>
          <p:nvPr>
            <p:extLst>
              <p:ext uri="{D42A27DB-BD31-4B8C-83A1-F6EECF244321}">
                <p14:modId xmlns:p14="http://schemas.microsoft.com/office/powerpoint/2010/main" val="3000890609"/>
              </p:ext>
            </p:extLst>
          </p:nvPr>
        </p:nvGraphicFramePr>
        <p:xfrm>
          <a:off x="7398326" y="214345"/>
          <a:ext cx="4317785" cy="32178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차트 6"/>
          <p:cNvGraphicFramePr/>
          <p:nvPr>
            <p:extLst>
              <p:ext uri="{D42A27DB-BD31-4B8C-83A1-F6EECF244321}">
                <p14:modId xmlns:p14="http://schemas.microsoft.com/office/powerpoint/2010/main" val="1612969798"/>
              </p:ext>
            </p:extLst>
          </p:nvPr>
        </p:nvGraphicFramePr>
        <p:xfrm>
          <a:off x="7398326" y="3309905"/>
          <a:ext cx="4317785" cy="33337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anchor="ctr">
            <a:normAutofit/>
          </a:bodyPr>
          <a:lstStyle/>
          <a:p>
            <a:pPr algn="ctr" latinLnBrk="0">
              <a:defRPr lang="ko-KR" altLang="en-US"/>
            </a:pPr>
            <a:r>
              <a:rPr lang="ko-KR" alt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주간 프로젝트 일정표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82020358-9D2A-54CF-3AAD-954E4B37F9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6405833"/>
              </p:ext>
            </p:extLst>
          </p:nvPr>
        </p:nvGraphicFramePr>
        <p:xfrm>
          <a:off x="556532" y="2387006"/>
          <a:ext cx="11210922" cy="395131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456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56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456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565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4565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565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4565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45658">
                  <a:extLst>
                    <a:ext uri="{9D8B030D-6E8A-4147-A177-3AD203B41FA5}">
                      <a16:colId xmlns:a16="http://schemas.microsoft.com/office/drawing/2014/main" val="900605178"/>
                    </a:ext>
                  </a:extLst>
                </a:gridCol>
                <a:gridCol w="1245658">
                  <a:extLst>
                    <a:ext uri="{9D8B030D-6E8A-4147-A177-3AD203B41FA5}">
                      <a16:colId xmlns:a16="http://schemas.microsoft.com/office/drawing/2014/main" val="2558051005"/>
                    </a:ext>
                  </a:extLst>
                </a:gridCol>
              </a:tblGrid>
              <a:tr h="3500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`</a:t>
                      </a:r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0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1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bg1"/>
                          </a:solidFill>
                        </a:rPr>
                        <a:t>2</a:t>
                      </a:r>
                      <a:r>
                        <a:rPr lang="ko-KR" altLang="en-US" sz="120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bg1"/>
                          </a:solidFill>
                        </a:rPr>
                        <a:t>3</a:t>
                      </a:r>
                      <a:r>
                        <a:rPr lang="ko-KR" altLang="en-US" sz="120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bg1"/>
                          </a:solidFill>
                        </a:rPr>
                        <a:t>4</a:t>
                      </a:r>
                      <a:r>
                        <a:rPr lang="ko-KR" altLang="en-US" sz="120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>
                          <a:solidFill>
                            <a:schemeClr val="bg1"/>
                          </a:solidFill>
                        </a:rPr>
                        <a:t>5</a:t>
                      </a:r>
                      <a:r>
                        <a:rPr lang="ko-KR" altLang="en-US" sz="120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6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7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solidFill>
                            <a:schemeClr val="bg1"/>
                          </a:solidFill>
                        </a:rPr>
                        <a:t>8</a:t>
                      </a:r>
                      <a:r>
                        <a:rPr lang="ko-KR" altLang="en-US" sz="1200" dirty="0">
                          <a:solidFill>
                            <a:schemeClr val="bg1"/>
                          </a:solidFill>
                        </a:rPr>
                        <a:t>주차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F7F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pPr algn="ctr" latinLnBrk="1"/>
                      <a:endParaRPr lang="ko-KR" altLang="en-US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4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4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4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4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4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4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974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구성 및 목표 확립</a:t>
                      </a:r>
                      <a:endParaRPr kumimoji="0" lang="en-US" altLang="ko-KR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B879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B8795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597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소프트웨어 제작</a:t>
                      </a:r>
                      <a:endParaRPr kumimoji="0" lang="en-US" altLang="ko-KR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39CB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39CB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39CB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39CB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하드웨어 제작</a:t>
                      </a:r>
                      <a:endParaRPr kumimoji="0" lang="en-US" altLang="ko-KR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3D5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3D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3D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65000"/>
                            <a:lumOff val="3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T="0" marB="0"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인터넷 연결</a:t>
                      </a:r>
                      <a:endParaRPr kumimoji="0" lang="en-US" altLang="ko-KR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10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실험 시작 및 검토</a:t>
                      </a:r>
                      <a:endParaRPr kumimoji="0" lang="en-US" altLang="ko-KR" sz="10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8389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85796E4-D1F4-E514-A378-2F028371FDD7}"/>
              </a:ext>
            </a:extLst>
          </p:cNvPr>
          <p:cNvSpPr txBox="1"/>
          <p:nvPr/>
        </p:nvSpPr>
        <p:spPr>
          <a:xfrm>
            <a:off x="9897037" y="2017674"/>
            <a:ext cx="995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2022.06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D4F6A7-2590-EA41-D99E-C138E7D8E013}"/>
              </a:ext>
            </a:extLst>
          </p:cNvPr>
          <p:cNvSpPr txBox="1"/>
          <p:nvPr/>
        </p:nvSpPr>
        <p:spPr>
          <a:xfrm>
            <a:off x="1183341" y="2020068"/>
            <a:ext cx="995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2022.04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E4B762-E74A-ED2C-9A44-69576970D826}"/>
              </a:ext>
            </a:extLst>
          </p:cNvPr>
          <p:cNvSpPr txBox="1"/>
          <p:nvPr/>
        </p:nvSpPr>
        <p:spPr>
          <a:xfrm>
            <a:off x="3675529" y="2017674"/>
            <a:ext cx="995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2022.05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87854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anchor="ctr">
            <a:normAutofit/>
          </a:bodyPr>
          <a:lstStyle/>
          <a:p>
            <a:pPr algn="ctr" latinLnBrk="0">
              <a:defRPr lang="ko-KR" altLang="en-US"/>
            </a:pPr>
            <a:r>
              <a:rPr lang="ko-KR" altLang="en-US" sz="3200" dirty="0">
                <a:solidFill>
                  <a:schemeClr val="bg1"/>
                </a:solidFill>
                <a:ea typeface="맑은 고딕"/>
              </a:rPr>
              <a:t>세부 주간 </a:t>
            </a:r>
            <a:r>
              <a:rPr lang="ko-KR" altLang="en-US" sz="3200" kern="1200" dirty="0">
                <a:solidFill>
                  <a:schemeClr val="bg1"/>
                </a:solidFill>
                <a:latin typeface="+mj-lt"/>
                <a:ea typeface="맑은 고딕"/>
                <a:cs typeface="+mj-cs"/>
              </a:rPr>
              <a:t>일정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9B2F81-C9AA-97E9-41DC-A0436CB29853}"/>
              </a:ext>
            </a:extLst>
          </p:cNvPr>
          <p:cNvSpPr txBox="1"/>
          <p:nvPr/>
        </p:nvSpPr>
        <p:spPr>
          <a:xfrm>
            <a:off x="1586223" y="1827762"/>
            <a:ext cx="2663047" cy="984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lang="ko-KR" altLang="en-US"/>
            </a:pPr>
            <a:r>
              <a:rPr lang="en-US" altLang="ko-KR" sz="4000" b="1" dirty="0">
                <a:latin typeface="Arial Black"/>
                <a:ea typeface="맑은 고딕"/>
              </a:rPr>
              <a:t>1_주차</a:t>
            </a:r>
          </a:p>
          <a:p>
            <a:pPr>
              <a:defRPr lang="ko-KR" altLang="en-US"/>
            </a:pPr>
            <a:r>
              <a:rPr lang="ko-KR" altLang="en-US" dirty="0">
                <a:latin typeface="Arial Black"/>
                <a:ea typeface="맑은 고딕"/>
              </a:rPr>
              <a:t>회의 및 주제 선정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BE17E3-BB3E-EDCB-CC38-43133C3206C3}"/>
              </a:ext>
            </a:extLst>
          </p:cNvPr>
          <p:cNvSpPr txBox="1"/>
          <p:nvPr/>
        </p:nvSpPr>
        <p:spPr>
          <a:xfrm>
            <a:off x="7445341" y="1831075"/>
            <a:ext cx="2489484" cy="126188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lvl="0">
              <a:defRPr lang="ko-KR" altLang="en-US"/>
            </a:pPr>
            <a:r>
              <a:rPr lang="en-US" altLang="ko-KR" sz="4000" b="1" dirty="0">
                <a:latin typeface="Arial Black"/>
                <a:ea typeface="맑은 고딕"/>
              </a:rPr>
              <a:t>2_주차</a:t>
            </a:r>
          </a:p>
          <a:p>
            <a:pPr>
              <a:defRPr lang="ko-KR" altLang="en-US"/>
            </a:pPr>
            <a:r>
              <a:rPr lang="en-US" altLang="ko-KR" dirty="0">
                <a:ea typeface="+mn-lt"/>
                <a:cs typeface="+mn-lt"/>
              </a:rPr>
              <a:t>CAD</a:t>
            </a:r>
            <a:r>
              <a:rPr lang="ko-KR" altLang="en-US" dirty="0">
                <a:ea typeface="+mn-lt"/>
                <a:cs typeface="+mn-lt"/>
              </a:rPr>
              <a:t>를 통한</a:t>
            </a:r>
            <a:r>
              <a:rPr lang="ko-KR" dirty="0">
                <a:ea typeface="+mn-lt"/>
                <a:cs typeface="+mn-lt"/>
              </a:rPr>
              <a:t> 하드웨어 </a:t>
            </a:r>
            <a:r>
              <a:rPr lang="ko-KR" altLang="en-US" dirty="0">
                <a:ea typeface="+mn-lt"/>
                <a:cs typeface="+mn-lt"/>
              </a:rPr>
              <a:t>부품 구성</a:t>
            </a:r>
            <a:endParaRPr lang="ko-KR" dirty="0">
              <a:ea typeface="+mn-lt"/>
              <a:cs typeface="+mn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F3BC08-CE2E-E830-777C-63B28764AC1C}"/>
              </a:ext>
            </a:extLst>
          </p:cNvPr>
          <p:cNvSpPr txBox="1"/>
          <p:nvPr/>
        </p:nvSpPr>
        <p:spPr>
          <a:xfrm>
            <a:off x="1589537" y="3321945"/>
            <a:ext cx="2489484" cy="126188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lang="ko-KR" altLang="en-US"/>
            </a:pPr>
            <a:r>
              <a:rPr lang="en-US" altLang="ko-KR" sz="4000" b="1" dirty="0">
                <a:latin typeface="Arial Black"/>
                <a:ea typeface="맑은 고딕"/>
              </a:rPr>
              <a:t>3_주차</a:t>
            </a:r>
          </a:p>
          <a:p>
            <a:pPr>
              <a:defRPr lang="ko-KR" altLang="en-US"/>
            </a:pPr>
            <a:r>
              <a:rPr lang="ko-KR" dirty="0" err="1">
                <a:ea typeface="+mn-lt"/>
                <a:cs typeface="+mn-lt"/>
              </a:rPr>
              <a:t>아두이노</a:t>
            </a:r>
            <a:r>
              <a:rPr lang="ko-KR" dirty="0">
                <a:ea typeface="+mn-lt"/>
                <a:cs typeface="+mn-lt"/>
              </a:rPr>
              <a:t> 소프트웨어 </a:t>
            </a:r>
            <a:r>
              <a:rPr lang="ko-KR" altLang="en-US" dirty="0">
                <a:ea typeface="+mn-lt"/>
                <a:cs typeface="+mn-lt"/>
              </a:rPr>
              <a:t>구성과 제작</a:t>
            </a:r>
            <a:endParaRPr lang="ko-KR" dirty="0">
              <a:ea typeface="+mn-lt"/>
              <a:cs typeface="+mn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475C1B-6643-D2C3-1B52-4BB25B44FB90}"/>
              </a:ext>
            </a:extLst>
          </p:cNvPr>
          <p:cNvSpPr txBox="1"/>
          <p:nvPr/>
        </p:nvSpPr>
        <p:spPr>
          <a:xfrm>
            <a:off x="7445341" y="3321945"/>
            <a:ext cx="2820788" cy="126188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lang="ko-KR" altLang="en-US"/>
            </a:pPr>
            <a:r>
              <a:rPr lang="en-US" altLang="ko-KR" sz="4000" b="1" dirty="0">
                <a:latin typeface="Arial Black"/>
                <a:ea typeface="맑은 고딕"/>
              </a:rPr>
              <a:t>4_주차</a:t>
            </a:r>
          </a:p>
          <a:p>
            <a:pPr>
              <a:defRPr lang="ko-KR" altLang="en-US"/>
            </a:pPr>
            <a:r>
              <a:rPr lang="ko-KR" dirty="0">
                <a:ea typeface="+mn-lt"/>
                <a:cs typeface="+mn-lt"/>
              </a:rPr>
              <a:t>소프트웨어 </a:t>
            </a:r>
            <a:r>
              <a:rPr lang="ko-KR" altLang="en-US" dirty="0">
                <a:ea typeface="+mn-lt"/>
                <a:cs typeface="+mn-lt"/>
              </a:rPr>
              <a:t>보수와</a:t>
            </a:r>
            <a:r>
              <a:rPr lang="ko-KR" dirty="0">
                <a:ea typeface="+mn-lt"/>
                <a:cs typeface="+mn-lt"/>
              </a:rPr>
              <a:t> </a:t>
            </a:r>
            <a:r>
              <a:rPr lang="ko-KR" altLang="en-US" dirty="0">
                <a:ea typeface="+mn-lt"/>
                <a:cs typeface="+mn-lt"/>
              </a:rPr>
              <a:t>하드웨어 부품 </a:t>
            </a:r>
            <a:r>
              <a:rPr lang="en-US" altLang="ko-KR" dirty="0">
                <a:ea typeface="+mn-lt"/>
                <a:cs typeface="+mn-lt"/>
              </a:rPr>
              <a:t>3D</a:t>
            </a:r>
            <a:r>
              <a:rPr lang="ko-KR" altLang="en-US" dirty="0">
                <a:ea typeface="+mn-lt"/>
                <a:cs typeface="+mn-lt"/>
              </a:rPr>
              <a:t>프린터 제작</a:t>
            </a:r>
            <a:endParaRPr lang="ko-K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67EC68-E48E-8F1F-FB15-A8D6CF643A11}"/>
              </a:ext>
            </a:extLst>
          </p:cNvPr>
          <p:cNvSpPr txBox="1"/>
          <p:nvPr/>
        </p:nvSpPr>
        <p:spPr>
          <a:xfrm>
            <a:off x="1556407" y="4787967"/>
            <a:ext cx="2489484" cy="126188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lang="ko-KR" altLang="en-US"/>
            </a:pPr>
            <a:r>
              <a:rPr lang="en-US" altLang="ko-KR" sz="4000" b="1" dirty="0">
                <a:latin typeface="Arial Black"/>
                <a:ea typeface="맑은 고딕"/>
              </a:rPr>
              <a:t>_5주차</a:t>
            </a:r>
          </a:p>
          <a:p>
            <a:pPr>
              <a:defRPr lang="ko-KR" altLang="en-US"/>
            </a:pPr>
            <a:r>
              <a:rPr lang="ko-KR" altLang="en-US" dirty="0">
                <a:ea typeface="+mn-lt"/>
                <a:cs typeface="+mn-lt"/>
              </a:rPr>
              <a:t>이더넷 </a:t>
            </a:r>
            <a:r>
              <a:rPr lang="ko-KR" altLang="en-US" dirty="0" err="1">
                <a:ea typeface="+mn-lt"/>
                <a:cs typeface="+mn-lt"/>
              </a:rPr>
              <a:t>쉴드</a:t>
            </a:r>
            <a:r>
              <a:rPr lang="ko-KR" altLang="en-US" dirty="0">
                <a:ea typeface="+mn-lt"/>
                <a:cs typeface="+mn-lt"/>
              </a:rPr>
              <a:t> 연결</a:t>
            </a:r>
            <a:r>
              <a:rPr lang="ko-KR" dirty="0">
                <a:ea typeface="+mn-lt"/>
                <a:cs typeface="+mn-lt"/>
              </a:rPr>
              <a:t> 및 </a:t>
            </a:r>
            <a:r>
              <a:rPr lang="ko-KR" altLang="en-US" dirty="0">
                <a:ea typeface="+mn-lt"/>
                <a:cs typeface="+mn-lt"/>
              </a:rPr>
              <a:t>조립</a:t>
            </a:r>
            <a:r>
              <a:rPr lang="ko-KR" dirty="0">
                <a:ea typeface="+mn-lt"/>
                <a:cs typeface="+mn-lt"/>
              </a:rPr>
              <a:t>  </a:t>
            </a:r>
            <a:endParaRPr lang="ko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402432B-E898-5F83-9715-D713BC09E288}"/>
              </a:ext>
            </a:extLst>
          </p:cNvPr>
          <p:cNvSpPr txBox="1"/>
          <p:nvPr/>
        </p:nvSpPr>
        <p:spPr>
          <a:xfrm>
            <a:off x="7445342" y="4787967"/>
            <a:ext cx="3268048" cy="9848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defRPr lang="ko-KR" altLang="en-US"/>
            </a:pPr>
            <a:r>
              <a:rPr lang="en-US" altLang="ko-KR" sz="4000" b="1" dirty="0">
                <a:latin typeface="Arial Black"/>
                <a:ea typeface="맑은 고딕"/>
              </a:rPr>
              <a:t>6_주차</a:t>
            </a:r>
          </a:p>
          <a:p>
            <a:pPr>
              <a:defRPr lang="ko-KR" altLang="en-US"/>
            </a:pPr>
            <a:r>
              <a:rPr lang="ko-KR" altLang="en-US" dirty="0">
                <a:ea typeface="+mn-lt"/>
                <a:cs typeface="+mn-lt"/>
              </a:rPr>
              <a:t>실험 시작 및 보수</a:t>
            </a:r>
            <a:endParaRPr lang="ko-KR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511061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">
                                            <p:txEl>
                                              <p:char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8" grpId="0"/>
      <p:bldP spid="10" grpId="0"/>
      <p:bldP spid="12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/>
          <p:cNvPicPr>
            <a:picLocks noChangeAspect="1" noChangeArrowheads="1"/>
          </p:cNvPicPr>
          <p:nvPr/>
        </p:nvPicPr>
        <p:blipFill rotWithShape="1">
          <a:blip r:embed="rId2"/>
          <a:srcRect r="30"/>
          <a:stretch>
            <a:fillRect/>
          </a:stretch>
        </p:blipFill>
        <p:spPr>
          <a:xfrm>
            <a:off x="20" y="10"/>
            <a:ext cx="12188932" cy="6857990"/>
          </a:xfrm>
          <a:prstGeom prst="rect">
            <a:avLst/>
          </a:prstGeom>
          <a:noFill/>
        </p:spPr>
      </p:pic>
      <p:sp>
        <p:nvSpPr>
          <p:cNvPr id="75" name="Freeform: Shape 7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00821" y="4532160"/>
            <a:ext cx="9265771" cy="622836"/>
          </a:xfrm>
        </p:spPr>
        <p:txBody>
          <a:bodyPr>
            <a:normAutofit/>
          </a:bodyPr>
          <a:lstStyle/>
          <a:p>
            <a:pPr>
              <a:defRPr lang="ko-KR" altLang="en-US"/>
            </a:pPr>
            <a:r>
              <a:rPr lang="ko-KR" altLang="en-US" sz="3600" b="1" dirty="0">
                <a:latin typeface="Arial Black"/>
                <a:ea typeface="맑은 고딕"/>
              </a:rPr>
              <a:t>2</a:t>
            </a:r>
            <a:r>
              <a:rPr lang="en-US" altLang="ko-KR" sz="3600" b="1" dirty="0">
                <a:latin typeface="Arial Black"/>
                <a:ea typeface="맑은 고딕"/>
              </a:rPr>
              <a:t>.</a:t>
            </a:r>
            <a:r>
              <a:rPr lang="ko-KR" altLang="en-US" sz="3600" b="1" dirty="0">
                <a:latin typeface="Arial Black"/>
                <a:ea typeface="맑은 고딕"/>
              </a:rPr>
              <a:t> 구현과정과 구현개발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984115AE-A5E7-3286-360A-E4E712F8E5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821" y="5483112"/>
            <a:ext cx="5128110" cy="348924"/>
          </a:xfrm>
        </p:spPr>
        <p:txBody>
          <a:bodyPr>
            <a:normAutofit/>
          </a:bodyPr>
          <a:lstStyle/>
          <a:p>
            <a:pPr marL="0" indent="0">
              <a:buNone/>
              <a:defRPr lang="ko-KR" altLang="en-US"/>
            </a:pPr>
            <a:r>
              <a:rPr lang="ko-KR" altLang="en-US" sz="1800" dirty="0">
                <a:latin typeface="Arial Black"/>
              </a:rPr>
              <a:t>주차 별 개발 사진과 설명</a:t>
            </a:r>
            <a:endParaRPr lang="en-US" altLang="ko-KR" sz="1800" dirty="0">
              <a:latin typeface="Arial Black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>
        <p:push dir="u"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anchor="ctr">
            <a:normAutofit/>
          </a:bodyPr>
          <a:lstStyle/>
          <a:p>
            <a:pPr algn="ctr" latinLnBrk="0">
              <a:defRPr lang="ko-KR" altLang="en-US"/>
            </a:pPr>
            <a:r>
              <a:rPr lang="ko-KR" altLang="en-US" sz="3200" kern="1200" dirty="0">
                <a:solidFill>
                  <a:schemeClr val="bg1"/>
                </a:solidFill>
                <a:latin typeface="+mj-lt"/>
                <a:ea typeface="맑은 고딕"/>
                <a:cs typeface="+mj-cs"/>
              </a:rPr>
              <a:t>개발 </a:t>
            </a:r>
            <a:r>
              <a:rPr lang="en-US" altLang="ko-KR" sz="3200" kern="1200" dirty="0">
                <a:solidFill>
                  <a:schemeClr val="bg1"/>
                </a:solidFill>
                <a:latin typeface="+mj-lt"/>
                <a:ea typeface="맑은 고딕"/>
                <a:cs typeface="+mj-cs"/>
              </a:rPr>
              <a:t>-1</a:t>
            </a:r>
            <a:r>
              <a:rPr lang="ko-KR" altLang="en-US" sz="3200" kern="1200" dirty="0">
                <a:solidFill>
                  <a:schemeClr val="bg1"/>
                </a:solidFill>
                <a:latin typeface="+mj-lt"/>
                <a:ea typeface="맑은 고딕"/>
                <a:cs typeface="+mj-cs"/>
              </a:rPr>
              <a:t>주차</a:t>
            </a:r>
            <a:r>
              <a:rPr lang="en-US" altLang="ko-KR" sz="3200" kern="1200" dirty="0">
                <a:solidFill>
                  <a:schemeClr val="bg1"/>
                </a:solidFill>
                <a:latin typeface="+mj-lt"/>
                <a:ea typeface="맑은 고딕"/>
                <a:cs typeface="+mj-cs"/>
              </a:rPr>
              <a:t>-</a:t>
            </a:r>
            <a:endParaRPr lang="ko-KR" altLang="en-US" sz="3200" kern="1200" dirty="0">
              <a:solidFill>
                <a:schemeClr val="bg1"/>
              </a:solidFill>
              <a:latin typeface="+mj-lt"/>
              <a:ea typeface="맑은 고딕"/>
              <a:cs typeface="+mj-cs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C1A5713-9FDF-5AFF-5AD6-4E5AC91BB12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32" y="1715500"/>
            <a:ext cx="7195418" cy="47343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AB7289B-33CB-2FCD-2E79-FD3A156DCCC4}"/>
              </a:ext>
            </a:extLst>
          </p:cNvPr>
          <p:cNvSpPr txBox="1"/>
          <p:nvPr/>
        </p:nvSpPr>
        <p:spPr>
          <a:xfrm>
            <a:off x="8125292" y="4955416"/>
            <a:ext cx="3191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회의를 통한 </a:t>
            </a:r>
            <a:r>
              <a:rPr lang="en-US" altLang="ko-KR" dirty="0"/>
              <a:t>Flow Chart</a:t>
            </a:r>
            <a:r>
              <a:rPr lang="ko-KR" altLang="en-US" dirty="0"/>
              <a:t> 작성 후</a:t>
            </a:r>
            <a:r>
              <a:rPr lang="en-US" altLang="ko-KR" dirty="0"/>
              <a:t> </a:t>
            </a:r>
            <a:r>
              <a:rPr lang="ko-KR" altLang="en-US" dirty="0"/>
              <a:t>예상 내부도 완성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1778C3A-440B-7E34-A08E-D6F6B5DE9D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5292" y="1579418"/>
            <a:ext cx="3510176" cy="303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9792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anchor="ctr">
            <a:normAutofit/>
          </a:bodyPr>
          <a:lstStyle/>
          <a:p>
            <a:pPr algn="ctr" latinLnBrk="0">
              <a:defRPr lang="ko-KR" altLang="en-US"/>
            </a:pPr>
            <a:r>
              <a:rPr lang="ko-KR" altLang="en-US" sz="3200" dirty="0">
                <a:solidFill>
                  <a:schemeClr val="bg1"/>
                </a:solidFill>
                <a:ea typeface="맑은 고딕"/>
              </a:rPr>
              <a:t>개발 </a:t>
            </a:r>
            <a:r>
              <a:rPr lang="en-US" altLang="ko-KR" sz="3200" dirty="0">
                <a:solidFill>
                  <a:schemeClr val="bg1"/>
                </a:solidFill>
                <a:ea typeface="맑은 고딕"/>
              </a:rPr>
              <a:t>-2</a:t>
            </a:r>
            <a:r>
              <a:rPr lang="ko-KR" altLang="en-US" sz="3200" dirty="0">
                <a:solidFill>
                  <a:schemeClr val="bg1"/>
                </a:solidFill>
                <a:ea typeface="맑은 고딕"/>
              </a:rPr>
              <a:t>주차</a:t>
            </a:r>
            <a:r>
              <a:rPr lang="en-US" altLang="ko-KR" sz="3200" dirty="0">
                <a:solidFill>
                  <a:schemeClr val="bg1"/>
                </a:solidFill>
                <a:ea typeface="맑은 고딕"/>
              </a:rPr>
              <a:t>-</a:t>
            </a:r>
            <a:endParaRPr lang="ko-KR" altLang="en-US" sz="3200" kern="1200" dirty="0">
              <a:solidFill>
                <a:schemeClr val="bg1"/>
              </a:solidFill>
              <a:latin typeface="+mj-lt"/>
              <a:ea typeface="맑은 고딕"/>
              <a:cs typeface="+mj-cs"/>
            </a:endParaRPr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F0B96F59-960C-247A-11FF-16E98E93FA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6164" y="1477829"/>
            <a:ext cx="2533870" cy="4555631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F5548EFF-D757-680B-8716-ECA2B373D8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7595" y="1477829"/>
            <a:ext cx="2720576" cy="455563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9A5B60E-B719-0871-9C23-E6751B73B8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732" y="1485451"/>
            <a:ext cx="3345614" cy="4555631"/>
          </a:xfrm>
          <a:prstGeom prst="rect">
            <a:avLst/>
          </a:prstGeom>
        </p:spPr>
      </p:pic>
      <p:pic>
        <p:nvPicPr>
          <p:cNvPr id="12" name="그림 11" descr="텍스트이(가) 표시된 사진&#10;&#10;자동 생성된 설명">
            <a:extLst>
              <a:ext uri="{FF2B5EF4-FFF2-40B4-BE49-F238E27FC236}">
                <a16:creationId xmlns:a16="http://schemas.microsoft.com/office/drawing/2014/main" id="{6B9FC930-B1A3-F27D-B2E9-A2CE5ACFA2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5451"/>
            <a:ext cx="2848603" cy="455563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4491CB3-2640-A2AF-3F97-B85C6369E433}"/>
              </a:ext>
            </a:extLst>
          </p:cNvPr>
          <p:cNvSpPr txBox="1"/>
          <p:nvPr/>
        </p:nvSpPr>
        <p:spPr>
          <a:xfrm>
            <a:off x="452174" y="6214533"/>
            <a:ext cx="19442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 </a:t>
            </a:r>
            <a:r>
              <a:rPr lang="ko-KR" altLang="en-US" sz="2000" dirty="0" err="1"/>
              <a:t>서보모터</a:t>
            </a:r>
            <a:r>
              <a:rPr lang="ko-KR" altLang="en-US" sz="2000" dirty="0"/>
              <a:t> </a:t>
            </a:r>
            <a:r>
              <a:rPr lang="en-US" altLang="ko-KR" sz="2000" dirty="0"/>
              <a:t>+ </a:t>
            </a:r>
            <a:r>
              <a:rPr lang="ko-KR" altLang="en-US" sz="2000" dirty="0"/>
              <a:t>팬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A11F55-1595-FC19-1C67-BD2F4D8F6678}"/>
              </a:ext>
            </a:extLst>
          </p:cNvPr>
          <p:cNvSpPr txBox="1"/>
          <p:nvPr/>
        </p:nvSpPr>
        <p:spPr>
          <a:xfrm>
            <a:off x="5560034" y="6214533"/>
            <a:ext cx="41506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LCD + </a:t>
            </a:r>
            <a:r>
              <a:rPr lang="ko-KR" altLang="en-US" sz="2000" dirty="0"/>
              <a:t>웹 </a:t>
            </a:r>
            <a:r>
              <a:rPr lang="en-US" altLang="ko-KR" sz="2000" dirty="0"/>
              <a:t>+ DHT22 + </a:t>
            </a:r>
            <a:r>
              <a:rPr lang="ko-KR" altLang="en-US" sz="2000" dirty="0"/>
              <a:t>환풍구</a:t>
            </a:r>
            <a:r>
              <a:rPr lang="en-US" altLang="ko-KR" sz="2000" dirty="0"/>
              <a:t> 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9691746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273</TotalTime>
  <Words>542</Words>
  <Application>Microsoft Office PowerPoint</Application>
  <PresentationFormat>와이드스크린</PresentationFormat>
  <Paragraphs>104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맑은 고딕</vt:lpstr>
      <vt:lpstr>Amasis MT Pro Black</vt:lpstr>
      <vt:lpstr>Arial</vt:lpstr>
      <vt:lpstr>Arial Black</vt:lpstr>
      <vt:lpstr>Office 테마</vt:lpstr>
      <vt:lpstr>PowerPoint 프레젠테이션</vt:lpstr>
      <vt:lpstr>INDEX</vt:lpstr>
      <vt:lpstr>1. 개발동기 및 일정</vt:lpstr>
      <vt:lpstr>개발 동기</vt:lpstr>
      <vt:lpstr>주간 프로젝트 일정표</vt:lpstr>
      <vt:lpstr>세부 주간 일정</vt:lpstr>
      <vt:lpstr>2. 구현과정과 구현개발</vt:lpstr>
      <vt:lpstr>개발 -1주차-</vt:lpstr>
      <vt:lpstr>개발 -2주차-</vt:lpstr>
      <vt:lpstr>개발 -4주차-</vt:lpstr>
      <vt:lpstr>개발 -5주차-</vt:lpstr>
      <vt:lpstr>개발 -6주차-</vt:lpstr>
      <vt:lpstr>3. 문제 발생 및 문제 해결</vt:lpstr>
      <vt:lpstr>문제 발생</vt:lpstr>
      <vt:lpstr>4. 향후계획</vt:lpstr>
      <vt:lpstr>팀 원 참여도</vt:lpstr>
      <vt:lpstr>차후 추가  및  개발 계획</vt:lpstr>
      <vt:lpstr>END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박현수</dc:creator>
  <cp:lastModifiedBy>박현수</cp:lastModifiedBy>
  <cp:revision>113</cp:revision>
  <dcterms:created xsi:type="dcterms:W3CDTF">2022-04-18T07:06:27Z</dcterms:created>
  <dcterms:modified xsi:type="dcterms:W3CDTF">2022-06-09T10:43:25Z</dcterms:modified>
  <cp:version>0906.0100.01</cp:version>
</cp:coreProperties>
</file>

<file path=docProps/thumbnail.jpeg>
</file>